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Anton" pitchFamily="2" charset="0"/>
      <p:regular r:id="rId22"/>
    </p:embeddedFont>
    <p:embeddedFont>
      <p:font typeface="DM Sans" pitchFamily="2" charset="0"/>
      <p:regular r:id="rId23"/>
      <p:bold r:id="rId24"/>
      <p:boldItalic r:id="rId25"/>
    </p:embeddedFont>
    <p:embeddedFont>
      <p:font typeface="Tomorrow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1258" y="2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3f0a921bde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33f0a921bde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3ef0a360b4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33ef0a360b4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3eb7681e73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33eb7681e73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3eb7681e73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33eb7681e73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3f0a921bde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g33f0a921bde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3f0a921bde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33f0a921bde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3f0a921bde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33f0a921bde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3f0a921bde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g33f0a921bde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3f0a921bde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33f0a921bde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3ef0a360b4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33ef0a360b4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3f0a921bde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33f0a921bde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3f0a921bde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33f0a921bde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900" i="0" u="none" strike="noStrike" cap="none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marL="0" marR="0" lvl="1" indent="0" algn="r" rtl="0">
              <a:spcBef>
                <a:spcPts val="0"/>
              </a:spcBef>
              <a:buNone/>
              <a:defRPr sz="2900" i="0" u="none" strike="noStrike" cap="none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marL="0" marR="0" lvl="2" indent="0" algn="r" rtl="0">
              <a:spcBef>
                <a:spcPts val="0"/>
              </a:spcBef>
              <a:buNone/>
              <a:defRPr sz="2900" i="0" u="none" strike="noStrike" cap="none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marL="0" marR="0" lvl="3" indent="0" algn="r" rtl="0">
              <a:spcBef>
                <a:spcPts val="0"/>
              </a:spcBef>
              <a:buNone/>
              <a:defRPr sz="2900" i="0" u="none" strike="noStrike" cap="none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marL="0" marR="0" lvl="4" indent="0" algn="r" rtl="0">
              <a:spcBef>
                <a:spcPts val="0"/>
              </a:spcBef>
              <a:buNone/>
              <a:defRPr sz="2900" i="0" u="none" strike="noStrike" cap="none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marL="0" marR="0" lvl="5" indent="0" algn="r" rtl="0">
              <a:spcBef>
                <a:spcPts val="0"/>
              </a:spcBef>
              <a:buNone/>
              <a:defRPr sz="2900" i="0" u="none" strike="noStrike" cap="none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marL="0" marR="0" lvl="6" indent="0" algn="r" rtl="0">
              <a:spcBef>
                <a:spcPts val="0"/>
              </a:spcBef>
              <a:buNone/>
              <a:defRPr sz="2900" i="0" u="none" strike="noStrike" cap="none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marL="0" marR="0" lvl="7" indent="0" algn="r" rtl="0">
              <a:spcBef>
                <a:spcPts val="0"/>
              </a:spcBef>
              <a:buNone/>
              <a:defRPr sz="2900" i="0" u="none" strike="noStrike" cap="none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marL="0" marR="0" lvl="8" indent="0" algn="r" rtl="0">
              <a:spcBef>
                <a:spcPts val="0"/>
              </a:spcBef>
              <a:buNone/>
              <a:defRPr sz="2900" i="0" u="none" strike="noStrike" cap="none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22D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1028701" y="813775"/>
            <a:ext cx="2660149" cy="797100"/>
            <a:chOff x="1266551" y="813775"/>
            <a:chExt cx="2660149" cy="797100"/>
          </a:xfrm>
        </p:grpSpPr>
        <p:sp>
          <p:nvSpPr>
            <p:cNvPr id="85" name="Google Shape;85;p13"/>
            <p:cNvSpPr txBox="1"/>
            <p:nvPr/>
          </p:nvSpPr>
          <p:spPr>
            <a:xfrm>
              <a:off x="3421200" y="813775"/>
              <a:ext cx="505500" cy="79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200">
                  <a:solidFill>
                    <a:srgbClr val="1AD079"/>
                  </a:solidFill>
                  <a:latin typeface="Anton"/>
                  <a:ea typeface="Anton"/>
                  <a:cs typeface="Anton"/>
                  <a:sym typeface="Anton"/>
                </a:rPr>
                <a:t>X</a:t>
              </a:r>
              <a:endParaRPr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endParaRPr>
            </a:p>
          </p:txBody>
        </p:sp>
        <p:sp>
          <p:nvSpPr>
            <p:cNvPr id="86" name="Google Shape;86;p13"/>
            <p:cNvSpPr txBox="1"/>
            <p:nvPr/>
          </p:nvSpPr>
          <p:spPr>
            <a:xfrm>
              <a:off x="1266551" y="958525"/>
              <a:ext cx="2595000" cy="50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98" b="1">
                  <a:solidFill>
                    <a:srgbClr val="F0F9FF"/>
                  </a:solidFill>
                  <a:latin typeface="DM Sans"/>
                  <a:ea typeface="DM Sans"/>
                  <a:cs typeface="DM Sans"/>
                  <a:sym typeface="DM Sans"/>
                </a:rPr>
                <a:t>deepFRAUD</a:t>
              </a:r>
              <a:endParaRPr sz="2200"/>
            </a:p>
          </p:txBody>
        </p:sp>
      </p:grpSp>
      <p:pic>
        <p:nvPicPr>
          <p:cNvPr id="87" name="Google Shape;87;p13" title="duotone.png"/>
          <p:cNvPicPr preferRelativeResize="0"/>
          <p:nvPr/>
        </p:nvPicPr>
        <p:blipFill rotWithShape="1">
          <a:blip r:embed="rId3">
            <a:alphaModFix/>
          </a:blip>
          <a:srcRect l="28492" r="28492"/>
          <a:stretch/>
        </p:blipFill>
        <p:spPr>
          <a:xfrm>
            <a:off x="11648980" y="0"/>
            <a:ext cx="6639017" cy="10287002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/>
          <p:nvPr/>
        </p:nvSpPr>
        <p:spPr>
          <a:xfrm>
            <a:off x="53121" y="3296857"/>
            <a:ext cx="18234879" cy="10257120"/>
          </a:xfrm>
          <a:custGeom>
            <a:avLst/>
            <a:gdLst/>
            <a:ahLst/>
            <a:cxnLst/>
            <a:rect l="l" t="t" r="r" b="b"/>
            <a:pathLst>
              <a:path w="18234879" h="10257120" extrusionOk="0">
                <a:moveTo>
                  <a:pt x="0" y="0"/>
                </a:moveTo>
                <a:lnTo>
                  <a:pt x="18234879" y="0"/>
                </a:lnTo>
                <a:lnTo>
                  <a:pt x="18234879" y="10257120"/>
                </a:lnTo>
                <a:lnTo>
                  <a:pt x="0" y="102571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9999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de-DE"/>
          </a:p>
        </p:txBody>
      </p:sp>
      <p:cxnSp>
        <p:nvCxnSpPr>
          <p:cNvPr id="89" name="Google Shape;89;p13"/>
          <p:cNvCxnSpPr/>
          <p:nvPr/>
        </p:nvCxnSpPr>
        <p:spPr>
          <a:xfrm>
            <a:off x="2296733" y="9060514"/>
            <a:ext cx="4226333" cy="0"/>
          </a:xfrm>
          <a:prstGeom prst="straightConnector1">
            <a:avLst/>
          </a:prstGeom>
          <a:noFill/>
          <a:ln w="285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90" name="Google Shape;90;p13"/>
          <p:cNvSpPr txBox="1"/>
          <p:nvPr/>
        </p:nvSpPr>
        <p:spPr>
          <a:xfrm>
            <a:off x="1028700" y="4843025"/>
            <a:ext cx="9591600" cy="3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766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Fraud</a:t>
            </a:r>
            <a:endParaRPr sz="11766">
              <a:solidFill>
                <a:srgbClr val="F0F9FF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766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Detection</a:t>
            </a:r>
            <a:endParaRPr sz="11766">
              <a:solidFill>
                <a:srgbClr val="F0F9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8236219" y="1103564"/>
            <a:ext cx="23841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March 2025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9FF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/>
          <p:nvPr/>
        </p:nvSpPr>
        <p:spPr>
          <a:xfrm>
            <a:off x="1028700" y="280425"/>
            <a:ext cx="505500" cy="7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08" name="Google Shape;208;p22"/>
          <p:cNvSpPr/>
          <p:nvPr/>
        </p:nvSpPr>
        <p:spPr>
          <a:xfrm>
            <a:off x="53126" y="3296850"/>
            <a:ext cx="20514239" cy="10257120"/>
          </a:xfrm>
          <a:custGeom>
            <a:avLst/>
            <a:gdLst/>
            <a:ahLst/>
            <a:cxnLst/>
            <a:rect l="l" t="t" r="r" b="b"/>
            <a:pathLst>
              <a:path w="18234879" h="10257120" extrusionOk="0">
                <a:moveTo>
                  <a:pt x="0" y="0"/>
                </a:moveTo>
                <a:lnTo>
                  <a:pt x="18234879" y="0"/>
                </a:lnTo>
                <a:lnTo>
                  <a:pt x="18234879" y="10257120"/>
                </a:lnTo>
                <a:lnTo>
                  <a:pt x="0" y="102571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0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de-DE"/>
          </a:p>
        </p:txBody>
      </p:sp>
      <p:cxnSp>
        <p:nvCxnSpPr>
          <p:cNvPr id="209" name="Google Shape;209;p22"/>
          <p:cNvCxnSpPr/>
          <p:nvPr/>
        </p:nvCxnSpPr>
        <p:spPr>
          <a:xfrm>
            <a:off x="1768932" y="678975"/>
            <a:ext cx="15307800" cy="0"/>
          </a:xfrm>
          <a:prstGeom prst="straightConnector1">
            <a:avLst/>
          </a:prstGeom>
          <a:noFill/>
          <a:ln w="285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210" name="Google Shape;210;p22"/>
          <p:cNvSpPr txBox="1"/>
          <p:nvPr/>
        </p:nvSpPr>
        <p:spPr>
          <a:xfrm>
            <a:off x="1028700" y="4843025"/>
            <a:ext cx="15549300" cy="54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1766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rPr>
              <a:t>Finding the best model for prediction</a:t>
            </a:r>
            <a:endParaRPr sz="11766">
              <a:solidFill>
                <a:srgbClr val="13122D"/>
              </a:solidFill>
              <a:latin typeface="Tomorrow"/>
              <a:ea typeface="Tomorrow"/>
              <a:cs typeface="Tomorrow"/>
              <a:sym typeface="Tomo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766">
              <a:solidFill>
                <a:srgbClr val="13122D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211" name="Google Shape;211;p22"/>
          <p:cNvSpPr txBox="1"/>
          <p:nvPr/>
        </p:nvSpPr>
        <p:spPr>
          <a:xfrm>
            <a:off x="1028700" y="4196529"/>
            <a:ext cx="5044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Part 02</a:t>
            </a:r>
            <a:endParaRPr sz="2800" b="1">
              <a:solidFill>
                <a:srgbClr val="13122D"/>
              </a:solidFill>
            </a:endParaRPr>
          </a:p>
        </p:txBody>
      </p:sp>
      <p:sp>
        <p:nvSpPr>
          <p:cNvPr id="212" name="Google Shape;212;p22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9FF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/>
          <p:nvPr/>
        </p:nvSpPr>
        <p:spPr>
          <a:xfrm>
            <a:off x="7057350" y="1041725"/>
            <a:ext cx="10201800" cy="8216700"/>
          </a:xfrm>
          <a:prstGeom prst="roundRect">
            <a:avLst>
              <a:gd name="adj" fmla="val 2312"/>
            </a:avLst>
          </a:prstGeom>
          <a:solidFill>
            <a:srgbClr val="1AD0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3"/>
          <p:cNvSpPr/>
          <p:nvPr/>
        </p:nvSpPr>
        <p:spPr>
          <a:xfrm>
            <a:off x="7491300" y="5018050"/>
            <a:ext cx="9450900" cy="3959700"/>
          </a:xfrm>
          <a:prstGeom prst="roundRect">
            <a:avLst>
              <a:gd name="adj" fmla="val 3551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3"/>
          <p:cNvSpPr txBox="1"/>
          <p:nvPr/>
        </p:nvSpPr>
        <p:spPr>
          <a:xfrm>
            <a:off x="1009650" y="3522077"/>
            <a:ext cx="7953000" cy="27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rPr>
              <a:t>Baseline Model</a:t>
            </a:r>
            <a:endParaRPr>
              <a:solidFill>
                <a:srgbClr val="13122D"/>
              </a:solidFill>
            </a:endParaRPr>
          </a:p>
        </p:txBody>
      </p:sp>
      <p:sp>
        <p:nvSpPr>
          <p:cNvPr id="221" name="Google Shape;221;p23"/>
          <p:cNvSpPr txBox="1"/>
          <p:nvPr/>
        </p:nvSpPr>
        <p:spPr>
          <a:xfrm>
            <a:off x="9608400" y="2608798"/>
            <a:ext cx="50997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Decision Tree</a:t>
            </a:r>
            <a:endParaRPr/>
          </a:p>
        </p:txBody>
      </p:sp>
      <p:sp>
        <p:nvSpPr>
          <p:cNvPr id="222" name="Google Shape;222;p23"/>
          <p:cNvSpPr txBox="1"/>
          <p:nvPr/>
        </p:nvSpPr>
        <p:spPr>
          <a:xfrm>
            <a:off x="9263700" y="3151650"/>
            <a:ext cx="5789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A simple model with a single Decision Tree and a maximum depth of 7, oversampling applied</a:t>
            </a:r>
            <a:endParaRPr sz="21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23" name="Google Shape;2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1708" y="5089227"/>
            <a:ext cx="9293084" cy="37514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23"/>
          <p:cNvCxnSpPr/>
          <p:nvPr/>
        </p:nvCxnSpPr>
        <p:spPr>
          <a:xfrm>
            <a:off x="4762500" y="5556575"/>
            <a:ext cx="1853700" cy="0"/>
          </a:xfrm>
          <a:prstGeom prst="straightConnector1">
            <a:avLst/>
          </a:prstGeom>
          <a:noFill/>
          <a:ln w="434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225" name="Google Shape;225;p23"/>
          <p:cNvSpPr txBox="1"/>
          <p:nvPr/>
        </p:nvSpPr>
        <p:spPr>
          <a:xfrm>
            <a:off x="1028700" y="917352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26" name="Google Shape;226;p23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9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/>
          <p:nvPr/>
        </p:nvSpPr>
        <p:spPr>
          <a:xfrm>
            <a:off x="10037175" y="3822675"/>
            <a:ext cx="7216800" cy="2605500"/>
          </a:xfrm>
          <a:prstGeom prst="roundRect">
            <a:avLst>
              <a:gd name="adj" fmla="val 3551"/>
            </a:avLst>
          </a:prstGeom>
          <a:solidFill>
            <a:srgbClr val="13122D"/>
          </a:solidFill>
          <a:ln w="9525" cap="flat" cmpd="sng">
            <a:solidFill>
              <a:srgbClr val="13122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"/>
          <p:cNvSpPr txBox="1"/>
          <p:nvPr/>
        </p:nvSpPr>
        <p:spPr>
          <a:xfrm>
            <a:off x="1009650" y="2652402"/>
            <a:ext cx="7953000" cy="40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rPr>
              <a:t>Approaches to get the best model</a:t>
            </a:r>
            <a:endParaRPr>
              <a:solidFill>
                <a:srgbClr val="13122D"/>
              </a:solidFill>
            </a:endParaRPr>
          </a:p>
        </p:txBody>
      </p:sp>
      <p:grpSp>
        <p:nvGrpSpPr>
          <p:cNvPr id="233" name="Google Shape;233;p24"/>
          <p:cNvGrpSpPr/>
          <p:nvPr/>
        </p:nvGrpSpPr>
        <p:grpSpPr>
          <a:xfrm>
            <a:off x="10031679" y="992535"/>
            <a:ext cx="7227669" cy="2648361"/>
            <a:chOff x="0" y="-9525"/>
            <a:chExt cx="1903571" cy="697506"/>
          </a:xfrm>
        </p:grpSpPr>
        <p:sp>
          <p:nvSpPr>
            <p:cNvPr id="234" name="Google Shape;234;p24"/>
            <p:cNvSpPr/>
            <p:nvPr/>
          </p:nvSpPr>
          <p:spPr>
            <a:xfrm>
              <a:off x="0" y="0"/>
              <a:ext cx="1903571" cy="687981"/>
            </a:xfrm>
            <a:custGeom>
              <a:avLst/>
              <a:gdLst/>
              <a:ahLst/>
              <a:cxnLst/>
              <a:rect l="l" t="t" r="r" b="b"/>
              <a:pathLst>
                <a:path w="1903571" h="687981" extrusionOk="0">
                  <a:moveTo>
                    <a:pt x="21423" y="0"/>
                  </a:moveTo>
                  <a:lnTo>
                    <a:pt x="1882148" y="0"/>
                  </a:lnTo>
                  <a:cubicBezTo>
                    <a:pt x="1893980" y="0"/>
                    <a:pt x="1903571" y="9591"/>
                    <a:pt x="1903571" y="21423"/>
                  </a:cubicBezTo>
                  <a:lnTo>
                    <a:pt x="1903571" y="666558"/>
                  </a:lnTo>
                  <a:cubicBezTo>
                    <a:pt x="1903571" y="678389"/>
                    <a:pt x="1893980" y="687981"/>
                    <a:pt x="1882148" y="687981"/>
                  </a:cubicBezTo>
                  <a:lnTo>
                    <a:pt x="21423" y="687981"/>
                  </a:lnTo>
                  <a:cubicBezTo>
                    <a:pt x="15741" y="687981"/>
                    <a:pt x="10292" y="685724"/>
                    <a:pt x="6275" y="681706"/>
                  </a:cubicBezTo>
                  <a:cubicBezTo>
                    <a:pt x="2257" y="677689"/>
                    <a:pt x="0" y="672239"/>
                    <a:pt x="0" y="666558"/>
                  </a:cubicBezTo>
                  <a:lnTo>
                    <a:pt x="0" y="21423"/>
                  </a:lnTo>
                  <a:cubicBezTo>
                    <a:pt x="0" y="9591"/>
                    <a:pt x="9591" y="0"/>
                    <a:pt x="21423" y="0"/>
                  </a:cubicBezTo>
                  <a:close/>
                </a:path>
              </a:pathLst>
            </a:custGeom>
            <a:solidFill>
              <a:srgbClr val="1AD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4"/>
            <p:cNvSpPr txBox="1"/>
            <p:nvPr/>
          </p:nvSpPr>
          <p:spPr>
            <a:xfrm>
              <a:off x="0" y="-9525"/>
              <a:ext cx="1903500" cy="69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40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6" name="Google Shape;236;p24"/>
          <p:cNvGrpSpPr/>
          <p:nvPr/>
        </p:nvGrpSpPr>
        <p:grpSpPr>
          <a:xfrm>
            <a:off x="10031679" y="6609958"/>
            <a:ext cx="7227669" cy="2648361"/>
            <a:chOff x="0" y="-9525"/>
            <a:chExt cx="1903571" cy="697506"/>
          </a:xfrm>
        </p:grpSpPr>
        <p:sp>
          <p:nvSpPr>
            <p:cNvPr id="237" name="Google Shape;237;p24"/>
            <p:cNvSpPr/>
            <p:nvPr/>
          </p:nvSpPr>
          <p:spPr>
            <a:xfrm>
              <a:off x="0" y="0"/>
              <a:ext cx="1903571" cy="687981"/>
            </a:xfrm>
            <a:custGeom>
              <a:avLst/>
              <a:gdLst/>
              <a:ahLst/>
              <a:cxnLst/>
              <a:rect l="l" t="t" r="r" b="b"/>
              <a:pathLst>
                <a:path w="1903571" h="687981" extrusionOk="0">
                  <a:moveTo>
                    <a:pt x="21423" y="0"/>
                  </a:moveTo>
                  <a:lnTo>
                    <a:pt x="1882148" y="0"/>
                  </a:lnTo>
                  <a:cubicBezTo>
                    <a:pt x="1893980" y="0"/>
                    <a:pt x="1903571" y="9591"/>
                    <a:pt x="1903571" y="21423"/>
                  </a:cubicBezTo>
                  <a:lnTo>
                    <a:pt x="1903571" y="666558"/>
                  </a:lnTo>
                  <a:cubicBezTo>
                    <a:pt x="1903571" y="678389"/>
                    <a:pt x="1893980" y="687981"/>
                    <a:pt x="1882148" y="687981"/>
                  </a:cubicBezTo>
                  <a:lnTo>
                    <a:pt x="21423" y="687981"/>
                  </a:lnTo>
                  <a:cubicBezTo>
                    <a:pt x="15741" y="687981"/>
                    <a:pt x="10292" y="685724"/>
                    <a:pt x="6275" y="681706"/>
                  </a:cubicBezTo>
                  <a:cubicBezTo>
                    <a:pt x="2257" y="677689"/>
                    <a:pt x="0" y="672239"/>
                    <a:pt x="0" y="666558"/>
                  </a:cubicBezTo>
                  <a:lnTo>
                    <a:pt x="0" y="21423"/>
                  </a:lnTo>
                  <a:cubicBezTo>
                    <a:pt x="0" y="9591"/>
                    <a:pt x="9591" y="0"/>
                    <a:pt x="21423" y="0"/>
                  </a:cubicBezTo>
                  <a:close/>
                </a:path>
              </a:pathLst>
            </a:custGeom>
            <a:solidFill>
              <a:srgbClr val="1AD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4"/>
            <p:cNvSpPr txBox="1"/>
            <p:nvPr/>
          </p:nvSpPr>
          <p:spPr>
            <a:xfrm>
              <a:off x="0" y="-9525"/>
              <a:ext cx="1903500" cy="69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40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9" name="Google Shape;239;p24"/>
          <p:cNvSpPr txBox="1"/>
          <p:nvPr/>
        </p:nvSpPr>
        <p:spPr>
          <a:xfrm>
            <a:off x="11095714" y="1587060"/>
            <a:ext cx="50997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Random Forest</a:t>
            </a:r>
            <a:endParaRPr/>
          </a:p>
        </p:txBody>
      </p:sp>
      <p:sp>
        <p:nvSpPr>
          <p:cNvPr id="240" name="Google Shape;240;p24"/>
          <p:cNvSpPr txBox="1"/>
          <p:nvPr/>
        </p:nvSpPr>
        <p:spPr>
          <a:xfrm>
            <a:off x="11095714" y="4186254"/>
            <a:ext cx="50997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Stacking</a:t>
            </a:r>
            <a:endParaRPr>
              <a:solidFill>
                <a:srgbClr val="F0F9FF"/>
              </a:solidFill>
            </a:endParaRPr>
          </a:p>
        </p:txBody>
      </p:sp>
      <p:sp>
        <p:nvSpPr>
          <p:cNvPr id="241" name="Google Shape;241;p24"/>
          <p:cNvSpPr txBox="1"/>
          <p:nvPr/>
        </p:nvSpPr>
        <p:spPr>
          <a:xfrm>
            <a:off x="11296158" y="2129918"/>
            <a:ext cx="46986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A model with multiple decision trees that work together by averaging their outcomes</a:t>
            </a:r>
            <a:endParaRPr sz="21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2" name="Google Shape;242;p24"/>
          <p:cNvSpPr txBox="1"/>
          <p:nvPr/>
        </p:nvSpPr>
        <p:spPr>
          <a:xfrm>
            <a:off x="10752096" y="4834147"/>
            <a:ext cx="5786700" cy="16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A technique that combines multiple different models (base learners) and uses a meta-model to learn from their predictions</a:t>
            </a:r>
            <a:endParaRPr sz="21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(DecisionTree, KNN, SGDClassifier)</a:t>
            </a:r>
            <a:endParaRPr sz="21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43" name="Google Shape;243;p24"/>
          <p:cNvSpPr txBox="1"/>
          <p:nvPr/>
        </p:nvSpPr>
        <p:spPr>
          <a:xfrm>
            <a:off x="11095714" y="7016207"/>
            <a:ext cx="50997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Boosting</a:t>
            </a:r>
            <a:endParaRPr/>
          </a:p>
        </p:txBody>
      </p:sp>
      <p:sp>
        <p:nvSpPr>
          <p:cNvPr id="244" name="Google Shape;244;p24"/>
          <p:cNvSpPr txBox="1"/>
          <p:nvPr/>
        </p:nvSpPr>
        <p:spPr>
          <a:xfrm>
            <a:off x="10752096" y="7559066"/>
            <a:ext cx="5786700" cy="16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A method that trains models sequentially, where each model corrects the errors of the previous one, gradually improving performance</a:t>
            </a:r>
            <a:endParaRPr sz="21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245" name="Google Shape;245;p24"/>
          <p:cNvCxnSpPr/>
          <p:nvPr/>
        </p:nvCxnSpPr>
        <p:spPr>
          <a:xfrm>
            <a:off x="4783200" y="6074225"/>
            <a:ext cx="4462800" cy="0"/>
          </a:xfrm>
          <a:prstGeom prst="straightConnector1">
            <a:avLst/>
          </a:prstGeom>
          <a:noFill/>
          <a:ln w="434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246" name="Google Shape;246;p24"/>
          <p:cNvSpPr txBox="1"/>
          <p:nvPr/>
        </p:nvSpPr>
        <p:spPr>
          <a:xfrm>
            <a:off x="1028700" y="917352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47" name="Google Shape;247;p24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9FF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5"/>
          <p:cNvSpPr txBox="1"/>
          <p:nvPr/>
        </p:nvSpPr>
        <p:spPr>
          <a:xfrm>
            <a:off x="9306264" y="2927971"/>
            <a:ext cx="7953000" cy="48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0" i="0" u="none" strike="noStrike" cap="none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rPr>
              <a:t>M</a:t>
            </a:r>
            <a:r>
              <a:rPr lang="en-US" sz="8799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rPr>
              <a:t>ain KPIs and their priority for evaluating the models</a:t>
            </a:r>
            <a:endParaRPr/>
          </a:p>
        </p:txBody>
      </p:sp>
      <p:grpSp>
        <p:nvGrpSpPr>
          <p:cNvPr id="253" name="Google Shape;253;p25"/>
          <p:cNvGrpSpPr/>
          <p:nvPr/>
        </p:nvGrpSpPr>
        <p:grpSpPr>
          <a:xfrm>
            <a:off x="1028775" y="583974"/>
            <a:ext cx="7227669" cy="1714999"/>
            <a:chOff x="0" y="0"/>
            <a:chExt cx="1903571" cy="687981"/>
          </a:xfrm>
        </p:grpSpPr>
        <p:sp>
          <p:nvSpPr>
            <p:cNvPr id="254" name="Google Shape;254;p25"/>
            <p:cNvSpPr/>
            <p:nvPr/>
          </p:nvSpPr>
          <p:spPr>
            <a:xfrm>
              <a:off x="0" y="0"/>
              <a:ext cx="1903571" cy="687981"/>
            </a:xfrm>
            <a:custGeom>
              <a:avLst/>
              <a:gdLst/>
              <a:ahLst/>
              <a:cxnLst/>
              <a:rect l="l" t="t" r="r" b="b"/>
              <a:pathLst>
                <a:path w="1903571" h="687981" extrusionOk="0">
                  <a:moveTo>
                    <a:pt x="21423" y="0"/>
                  </a:moveTo>
                  <a:lnTo>
                    <a:pt x="1882148" y="0"/>
                  </a:lnTo>
                  <a:cubicBezTo>
                    <a:pt x="1893980" y="0"/>
                    <a:pt x="1903571" y="9591"/>
                    <a:pt x="1903571" y="21423"/>
                  </a:cubicBezTo>
                  <a:lnTo>
                    <a:pt x="1903571" y="666558"/>
                  </a:lnTo>
                  <a:cubicBezTo>
                    <a:pt x="1903571" y="678389"/>
                    <a:pt x="1893980" y="687981"/>
                    <a:pt x="1882148" y="687981"/>
                  </a:cubicBezTo>
                  <a:lnTo>
                    <a:pt x="21423" y="687981"/>
                  </a:lnTo>
                  <a:cubicBezTo>
                    <a:pt x="15741" y="687981"/>
                    <a:pt x="10292" y="685724"/>
                    <a:pt x="6275" y="681706"/>
                  </a:cubicBezTo>
                  <a:cubicBezTo>
                    <a:pt x="2257" y="677689"/>
                    <a:pt x="0" y="672239"/>
                    <a:pt x="0" y="666558"/>
                  </a:cubicBezTo>
                  <a:lnTo>
                    <a:pt x="0" y="21423"/>
                  </a:lnTo>
                  <a:cubicBezTo>
                    <a:pt x="0" y="9591"/>
                    <a:pt x="9591" y="0"/>
                    <a:pt x="21423" y="0"/>
                  </a:cubicBezTo>
                  <a:close/>
                </a:path>
              </a:pathLst>
            </a:custGeom>
            <a:solidFill>
              <a:srgbClr val="131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5"/>
            <p:cNvSpPr txBox="1"/>
            <p:nvPr/>
          </p:nvSpPr>
          <p:spPr>
            <a:xfrm>
              <a:off x="0" y="28575"/>
              <a:ext cx="1903500" cy="6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20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6" name="Google Shape;256;p25"/>
          <p:cNvGrpSpPr/>
          <p:nvPr/>
        </p:nvGrpSpPr>
        <p:grpSpPr>
          <a:xfrm>
            <a:off x="1028775" y="2443109"/>
            <a:ext cx="7227669" cy="1714999"/>
            <a:chOff x="0" y="0"/>
            <a:chExt cx="1903571" cy="687981"/>
          </a:xfrm>
        </p:grpSpPr>
        <p:sp>
          <p:nvSpPr>
            <p:cNvPr id="257" name="Google Shape;257;p25"/>
            <p:cNvSpPr/>
            <p:nvPr/>
          </p:nvSpPr>
          <p:spPr>
            <a:xfrm>
              <a:off x="0" y="0"/>
              <a:ext cx="1903571" cy="687981"/>
            </a:xfrm>
            <a:custGeom>
              <a:avLst/>
              <a:gdLst/>
              <a:ahLst/>
              <a:cxnLst/>
              <a:rect l="l" t="t" r="r" b="b"/>
              <a:pathLst>
                <a:path w="1903571" h="687981" extrusionOk="0">
                  <a:moveTo>
                    <a:pt x="21423" y="0"/>
                  </a:moveTo>
                  <a:lnTo>
                    <a:pt x="1882148" y="0"/>
                  </a:lnTo>
                  <a:cubicBezTo>
                    <a:pt x="1893980" y="0"/>
                    <a:pt x="1903571" y="9591"/>
                    <a:pt x="1903571" y="21423"/>
                  </a:cubicBezTo>
                  <a:lnTo>
                    <a:pt x="1903571" y="666558"/>
                  </a:lnTo>
                  <a:cubicBezTo>
                    <a:pt x="1903571" y="678389"/>
                    <a:pt x="1893980" y="687981"/>
                    <a:pt x="1882148" y="687981"/>
                  </a:cubicBezTo>
                  <a:lnTo>
                    <a:pt x="21423" y="687981"/>
                  </a:lnTo>
                  <a:cubicBezTo>
                    <a:pt x="15741" y="687981"/>
                    <a:pt x="10292" y="685724"/>
                    <a:pt x="6275" y="681706"/>
                  </a:cubicBezTo>
                  <a:cubicBezTo>
                    <a:pt x="2257" y="677689"/>
                    <a:pt x="0" y="672239"/>
                    <a:pt x="0" y="666558"/>
                  </a:cubicBezTo>
                  <a:lnTo>
                    <a:pt x="0" y="21423"/>
                  </a:lnTo>
                  <a:cubicBezTo>
                    <a:pt x="0" y="9591"/>
                    <a:pt x="9591" y="0"/>
                    <a:pt x="21423" y="0"/>
                  </a:cubicBezTo>
                  <a:close/>
                </a:path>
              </a:pathLst>
            </a:custGeom>
            <a:solidFill>
              <a:srgbClr val="1AD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5"/>
            <p:cNvSpPr txBox="1"/>
            <p:nvPr/>
          </p:nvSpPr>
          <p:spPr>
            <a:xfrm>
              <a:off x="0" y="28575"/>
              <a:ext cx="1903500" cy="659400"/>
            </a:xfrm>
            <a:prstGeom prst="rect">
              <a:avLst/>
            </a:prstGeom>
            <a:solidFill>
              <a:srgbClr val="1AD079"/>
            </a:solidFill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20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9" name="Google Shape;259;p25"/>
          <p:cNvGrpSpPr/>
          <p:nvPr/>
        </p:nvGrpSpPr>
        <p:grpSpPr>
          <a:xfrm>
            <a:off x="1028775" y="4302244"/>
            <a:ext cx="7227669" cy="1714999"/>
            <a:chOff x="0" y="0"/>
            <a:chExt cx="1903571" cy="687981"/>
          </a:xfrm>
        </p:grpSpPr>
        <p:sp>
          <p:nvSpPr>
            <p:cNvPr id="260" name="Google Shape;260;p25"/>
            <p:cNvSpPr/>
            <p:nvPr/>
          </p:nvSpPr>
          <p:spPr>
            <a:xfrm>
              <a:off x="0" y="0"/>
              <a:ext cx="1903571" cy="687981"/>
            </a:xfrm>
            <a:custGeom>
              <a:avLst/>
              <a:gdLst/>
              <a:ahLst/>
              <a:cxnLst/>
              <a:rect l="l" t="t" r="r" b="b"/>
              <a:pathLst>
                <a:path w="1903571" h="687981" extrusionOk="0">
                  <a:moveTo>
                    <a:pt x="21423" y="0"/>
                  </a:moveTo>
                  <a:lnTo>
                    <a:pt x="1882148" y="0"/>
                  </a:lnTo>
                  <a:cubicBezTo>
                    <a:pt x="1893980" y="0"/>
                    <a:pt x="1903571" y="9591"/>
                    <a:pt x="1903571" y="21423"/>
                  </a:cubicBezTo>
                  <a:lnTo>
                    <a:pt x="1903571" y="666558"/>
                  </a:lnTo>
                  <a:cubicBezTo>
                    <a:pt x="1903571" y="678389"/>
                    <a:pt x="1893980" y="687981"/>
                    <a:pt x="1882148" y="687981"/>
                  </a:cubicBezTo>
                  <a:lnTo>
                    <a:pt x="21423" y="687981"/>
                  </a:lnTo>
                  <a:cubicBezTo>
                    <a:pt x="15741" y="687981"/>
                    <a:pt x="10292" y="685724"/>
                    <a:pt x="6275" y="681706"/>
                  </a:cubicBezTo>
                  <a:cubicBezTo>
                    <a:pt x="2257" y="677689"/>
                    <a:pt x="0" y="672239"/>
                    <a:pt x="0" y="666558"/>
                  </a:cubicBezTo>
                  <a:lnTo>
                    <a:pt x="0" y="21423"/>
                  </a:lnTo>
                  <a:cubicBezTo>
                    <a:pt x="0" y="9591"/>
                    <a:pt x="9591" y="0"/>
                    <a:pt x="21423" y="0"/>
                  </a:cubicBezTo>
                  <a:close/>
                </a:path>
              </a:pathLst>
            </a:custGeom>
            <a:solidFill>
              <a:srgbClr val="131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5"/>
            <p:cNvSpPr txBox="1"/>
            <p:nvPr/>
          </p:nvSpPr>
          <p:spPr>
            <a:xfrm>
              <a:off x="0" y="28575"/>
              <a:ext cx="1903500" cy="6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20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2" name="Google Shape;262;p25"/>
          <p:cNvSpPr txBox="1"/>
          <p:nvPr/>
        </p:nvSpPr>
        <p:spPr>
          <a:xfrm>
            <a:off x="2092735" y="672660"/>
            <a:ext cx="5099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ROC AUC</a:t>
            </a:r>
            <a:endParaRPr/>
          </a:p>
        </p:txBody>
      </p:sp>
      <p:sp>
        <p:nvSpPr>
          <p:cNvPr id="263" name="Google Shape;263;p25"/>
          <p:cNvSpPr txBox="1"/>
          <p:nvPr/>
        </p:nvSpPr>
        <p:spPr>
          <a:xfrm>
            <a:off x="2092735" y="2496805"/>
            <a:ext cx="5099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Recall</a:t>
            </a:r>
            <a:endParaRPr/>
          </a:p>
        </p:txBody>
      </p:sp>
      <p:sp>
        <p:nvSpPr>
          <p:cNvPr id="264" name="Google Shape;264;p25"/>
          <p:cNvSpPr txBox="1"/>
          <p:nvPr/>
        </p:nvSpPr>
        <p:spPr>
          <a:xfrm>
            <a:off x="2025920" y="1215518"/>
            <a:ext cx="52332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Measures how well the model separates fraud from non-fraud</a:t>
            </a:r>
            <a:endParaRPr sz="21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→ used for overall assessment</a:t>
            </a:r>
            <a:endParaRPr sz="21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5" name="Google Shape;265;p25"/>
          <p:cNvSpPr txBox="1"/>
          <p:nvPr/>
        </p:nvSpPr>
        <p:spPr>
          <a:xfrm>
            <a:off x="1749117" y="2887264"/>
            <a:ext cx="57867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	The percentage of actual fraud cases correctly identified</a:t>
            </a:r>
            <a:endParaRPr sz="21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→ important as the goal is to identify as much fraud as possible</a:t>
            </a:r>
            <a:endParaRPr sz="21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66" name="Google Shape;266;p25"/>
          <p:cNvSpPr txBox="1"/>
          <p:nvPr/>
        </p:nvSpPr>
        <p:spPr>
          <a:xfrm>
            <a:off x="2092735" y="4534782"/>
            <a:ext cx="5099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Accuracy</a:t>
            </a:r>
            <a:endParaRPr/>
          </a:p>
        </p:txBody>
      </p:sp>
      <p:sp>
        <p:nvSpPr>
          <p:cNvPr id="267" name="Google Shape;267;p25"/>
          <p:cNvSpPr txBox="1"/>
          <p:nvPr/>
        </p:nvSpPr>
        <p:spPr>
          <a:xfrm>
            <a:off x="1749117" y="5077641"/>
            <a:ext cx="5786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	The proportion of all correct predictions out of total cases.</a:t>
            </a:r>
            <a:endParaRPr/>
          </a:p>
        </p:txBody>
      </p:sp>
      <p:grpSp>
        <p:nvGrpSpPr>
          <p:cNvPr id="268" name="Google Shape;268;p25"/>
          <p:cNvGrpSpPr/>
          <p:nvPr/>
        </p:nvGrpSpPr>
        <p:grpSpPr>
          <a:xfrm>
            <a:off x="1028813" y="6161380"/>
            <a:ext cx="7227669" cy="1714999"/>
            <a:chOff x="0" y="0"/>
            <a:chExt cx="1903571" cy="687981"/>
          </a:xfrm>
        </p:grpSpPr>
        <p:sp>
          <p:nvSpPr>
            <p:cNvPr id="269" name="Google Shape;269;p25"/>
            <p:cNvSpPr/>
            <p:nvPr/>
          </p:nvSpPr>
          <p:spPr>
            <a:xfrm>
              <a:off x="0" y="0"/>
              <a:ext cx="1903571" cy="687981"/>
            </a:xfrm>
            <a:custGeom>
              <a:avLst/>
              <a:gdLst/>
              <a:ahLst/>
              <a:cxnLst/>
              <a:rect l="l" t="t" r="r" b="b"/>
              <a:pathLst>
                <a:path w="1903571" h="687981" extrusionOk="0">
                  <a:moveTo>
                    <a:pt x="21423" y="0"/>
                  </a:moveTo>
                  <a:lnTo>
                    <a:pt x="1882148" y="0"/>
                  </a:lnTo>
                  <a:cubicBezTo>
                    <a:pt x="1893980" y="0"/>
                    <a:pt x="1903571" y="9591"/>
                    <a:pt x="1903571" y="21423"/>
                  </a:cubicBezTo>
                  <a:lnTo>
                    <a:pt x="1903571" y="666558"/>
                  </a:lnTo>
                  <a:cubicBezTo>
                    <a:pt x="1903571" y="678389"/>
                    <a:pt x="1893980" y="687981"/>
                    <a:pt x="1882148" y="687981"/>
                  </a:cubicBezTo>
                  <a:lnTo>
                    <a:pt x="21423" y="687981"/>
                  </a:lnTo>
                  <a:cubicBezTo>
                    <a:pt x="15741" y="687981"/>
                    <a:pt x="10292" y="685724"/>
                    <a:pt x="6275" y="681706"/>
                  </a:cubicBezTo>
                  <a:cubicBezTo>
                    <a:pt x="2257" y="677689"/>
                    <a:pt x="0" y="672239"/>
                    <a:pt x="0" y="666558"/>
                  </a:cubicBezTo>
                  <a:lnTo>
                    <a:pt x="0" y="21423"/>
                  </a:lnTo>
                  <a:cubicBezTo>
                    <a:pt x="0" y="9591"/>
                    <a:pt x="9591" y="0"/>
                    <a:pt x="21423" y="0"/>
                  </a:cubicBezTo>
                  <a:close/>
                </a:path>
              </a:pathLst>
            </a:custGeom>
            <a:solidFill>
              <a:srgbClr val="1AD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5"/>
            <p:cNvSpPr txBox="1"/>
            <p:nvPr/>
          </p:nvSpPr>
          <p:spPr>
            <a:xfrm>
              <a:off x="0" y="28575"/>
              <a:ext cx="1903500" cy="659400"/>
            </a:xfrm>
            <a:prstGeom prst="rect">
              <a:avLst/>
            </a:prstGeom>
            <a:solidFill>
              <a:srgbClr val="1AD079"/>
            </a:solidFill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20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1" name="Google Shape;271;p25"/>
          <p:cNvGrpSpPr/>
          <p:nvPr/>
        </p:nvGrpSpPr>
        <p:grpSpPr>
          <a:xfrm>
            <a:off x="1028813" y="8020515"/>
            <a:ext cx="7227669" cy="1714999"/>
            <a:chOff x="0" y="0"/>
            <a:chExt cx="1903571" cy="687981"/>
          </a:xfrm>
        </p:grpSpPr>
        <p:sp>
          <p:nvSpPr>
            <p:cNvPr id="272" name="Google Shape;272;p25"/>
            <p:cNvSpPr/>
            <p:nvPr/>
          </p:nvSpPr>
          <p:spPr>
            <a:xfrm>
              <a:off x="0" y="0"/>
              <a:ext cx="1903571" cy="687981"/>
            </a:xfrm>
            <a:custGeom>
              <a:avLst/>
              <a:gdLst/>
              <a:ahLst/>
              <a:cxnLst/>
              <a:rect l="l" t="t" r="r" b="b"/>
              <a:pathLst>
                <a:path w="1903571" h="687981" extrusionOk="0">
                  <a:moveTo>
                    <a:pt x="21423" y="0"/>
                  </a:moveTo>
                  <a:lnTo>
                    <a:pt x="1882148" y="0"/>
                  </a:lnTo>
                  <a:cubicBezTo>
                    <a:pt x="1893980" y="0"/>
                    <a:pt x="1903571" y="9591"/>
                    <a:pt x="1903571" y="21423"/>
                  </a:cubicBezTo>
                  <a:lnTo>
                    <a:pt x="1903571" y="666558"/>
                  </a:lnTo>
                  <a:cubicBezTo>
                    <a:pt x="1903571" y="678389"/>
                    <a:pt x="1893980" y="687981"/>
                    <a:pt x="1882148" y="687981"/>
                  </a:cubicBezTo>
                  <a:lnTo>
                    <a:pt x="21423" y="687981"/>
                  </a:lnTo>
                  <a:cubicBezTo>
                    <a:pt x="15741" y="687981"/>
                    <a:pt x="10292" y="685724"/>
                    <a:pt x="6275" y="681706"/>
                  </a:cubicBezTo>
                  <a:cubicBezTo>
                    <a:pt x="2257" y="677689"/>
                    <a:pt x="0" y="672239"/>
                    <a:pt x="0" y="666558"/>
                  </a:cubicBezTo>
                  <a:lnTo>
                    <a:pt x="0" y="21423"/>
                  </a:lnTo>
                  <a:cubicBezTo>
                    <a:pt x="0" y="9591"/>
                    <a:pt x="9591" y="0"/>
                    <a:pt x="21423" y="0"/>
                  </a:cubicBezTo>
                  <a:close/>
                </a:path>
              </a:pathLst>
            </a:custGeom>
            <a:solidFill>
              <a:srgbClr val="131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5"/>
            <p:cNvSpPr txBox="1"/>
            <p:nvPr/>
          </p:nvSpPr>
          <p:spPr>
            <a:xfrm>
              <a:off x="0" y="28575"/>
              <a:ext cx="1903500" cy="659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20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4" name="Google Shape;274;p25"/>
          <p:cNvSpPr txBox="1"/>
          <p:nvPr/>
        </p:nvSpPr>
        <p:spPr>
          <a:xfrm>
            <a:off x="2092772" y="6444155"/>
            <a:ext cx="5099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Precision</a:t>
            </a:r>
            <a:endParaRPr/>
          </a:p>
        </p:txBody>
      </p:sp>
      <p:sp>
        <p:nvSpPr>
          <p:cNvPr id="275" name="Google Shape;275;p25"/>
          <p:cNvSpPr txBox="1"/>
          <p:nvPr/>
        </p:nvSpPr>
        <p:spPr>
          <a:xfrm>
            <a:off x="1749154" y="6987014"/>
            <a:ext cx="5786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	The percentage of predicted fraud cases that are actually fraud.</a:t>
            </a:r>
            <a:endParaRPr/>
          </a:p>
        </p:txBody>
      </p:sp>
      <p:sp>
        <p:nvSpPr>
          <p:cNvPr id="276" name="Google Shape;276;p25"/>
          <p:cNvSpPr txBox="1"/>
          <p:nvPr/>
        </p:nvSpPr>
        <p:spPr>
          <a:xfrm>
            <a:off x="2092772" y="8482132"/>
            <a:ext cx="5099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F1 Score</a:t>
            </a:r>
            <a:endParaRPr/>
          </a:p>
        </p:txBody>
      </p:sp>
      <p:sp>
        <p:nvSpPr>
          <p:cNvPr id="277" name="Google Shape;277;p25"/>
          <p:cNvSpPr txBox="1"/>
          <p:nvPr/>
        </p:nvSpPr>
        <p:spPr>
          <a:xfrm>
            <a:off x="1749154" y="9024991"/>
            <a:ext cx="57867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The balance between Precision and Recall.</a:t>
            </a:r>
            <a:endParaRPr/>
          </a:p>
        </p:txBody>
      </p:sp>
      <p:cxnSp>
        <p:nvCxnSpPr>
          <p:cNvPr id="278" name="Google Shape;278;p25"/>
          <p:cNvCxnSpPr/>
          <p:nvPr/>
        </p:nvCxnSpPr>
        <p:spPr>
          <a:xfrm>
            <a:off x="10436075" y="9392800"/>
            <a:ext cx="7198200" cy="0"/>
          </a:xfrm>
          <a:prstGeom prst="straightConnector1">
            <a:avLst/>
          </a:prstGeom>
          <a:noFill/>
          <a:ln w="434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279" name="Google Shape;279;p25"/>
          <p:cNvSpPr txBox="1"/>
          <p:nvPr/>
        </p:nvSpPr>
        <p:spPr>
          <a:xfrm>
            <a:off x="9306275" y="9025002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80" name="Google Shape;280;p25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9FF"/>
        </a:solid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6"/>
          <p:cNvSpPr/>
          <p:nvPr/>
        </p:nvSpPr>
        <p:spPr>
          <a:xfrm>
            <a:off x="1028700" y="3118075"/>
            <a:ext cx="8165100" cy="6585600"/>
          </a:xfrm>
          <a:prstGeom prst="roundRect">
            <a:avLst>
              <a:gd name="adj" fmla="val 231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6"/>
          <p:cNvSpPr txBox="1"/>
          <p:nvPr/>
        </p:nvSpPr>
        <p:spPr>
          <a:xfrm>
            <a:off x="1028700" y="1190625"/>
            <a:ext cx="16106400" cy="1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99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rPr>
              <a:t>Model Comparison - ROC Curves</a:t>
            </a:r>
            <a:endParaRPr sz="700"/>
          </a:p>
        </p:txBody>
      </p:sp>
      <p:sp>
        <p:nvSpPr>
          <p:cNvPr id="287" name="Google Shape;287;p26"/>
          <p:cNvSpPr txBox="1"/>
          <p:nvPr/>
        </p:nvSpPr>
        <p:spPr>
          <a:xfrm>
            <a:off x="9614150" y="3213452"/>
            <a:ext cx="72069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22D"/>
              </a:buClr>
              <a:buSzPts val="2800"/>
              <a:buFont typeface="DM Sans"/>
              <a:buChar char="●"/>
            </a:pPr>
            <a:r>
              <a:rPr lang="en-US" sz="28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The Baseline model is by far outperforming the complex models</a:t>
            </a:r>
            <a:endParaRPr sz="28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22D"/>
              </a:buClr>
              <a:buSzPts val="2800"/>
              <a:buFont typeface="DM Sans"/>
              <a:buChar char="●"/>
            </a:pPr>
            <a:r>
              <a:rPr lang="en-US" sz="28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all complex model achieve the same ROC AUC values of 0.62 while the Baseline model achieves 0.84</a:t>
            </a:r>
            <a:endParaRPr sz="28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88" name="Google Shape;2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5400" y="3297275"/>
            <a:ext cx="7840375" cy="622717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6"/>
          <p:cNvSpPr txBox="1"/>
          <p:nvPr/>
        </p:nvSpPr>
        <p:spPr>
          <a:xfrm>
            <a:off x="17135100" y="917352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90" name="Google Shape;290;p26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9FF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/>
          <p:nvPr/>
        </p:nvSpPr>
        <p:spPr>
          <a:xfrm>
            <a:off x="3623650" y="3323425"/>
            <a:ext cx="11016000" cy="6585600"/>
          </a:xfrm>
          <a:prstGeom prst="roundRect">
            <a:avLst>
              <a:gd name="adj" fmla="val 2312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27"/>
          <p:cNvSpPr txBox="1"/>
          <p:nvPr/>
        </p:nvSpPr>
        <p:spPr>
          <a:xfrm>
            <a:off x="1147550" y="2461525"/>
            <a:ext cx="140586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Also looking at the other KPIs Accuracy, Precision, Recall and the F1 Score, the Baseline Model achieves the overall best results</a:t>
            </a:r>
            <a:endParaRPr/>
          </a:p>
        </p:txBody>
      </p:sp>
      <p:pic>
        <p:nvPicPr>
          <p:cNvPr id="297" name="Google Shape;29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0093" y="3432324"/>
            <a:ext cx="10627814" cy="634015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7"/>
          <p:cNvSpPr txBox="1"/>
          <p:nvPr/>
        </p:nvSpPr>
        <p:spPr>
          <a:xfrm>
            <a:off x="1028700" y="1190625"/>
            <a:ext cx="16106400" cy="12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99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rPr>
              <a:t>Model Comparison - Other KPIs</a:t>
            </a:r>
            <a:endParaRPr sz="700"/>
          </a:p>
        </p:txBody>
      </p:sp>
      <p:sp>
        <p:nvSpPr>
          <p:cNvPr id="299" name="Google Shape;299;p27"/>
          <p:cNvSpPr/>
          <p:nvPr/>
        </p:nvSpPr>
        <p:spPr>
          <a:xfrm>
            <a:off x="4754750" y="4096850"/>
            <a:ext cx="1540200" cy="5248200"/>
          </a:xfrm>
          <a:prstGeom prst="rect">
            <a:avLst/>
          </a:prstGeom>
          <a:noFill/>
          <a:ln w="28575" cap="flat" cmpd="sng">
            <a:solidFill>
              <a:srgbClr val="1AD0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7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301" name="Google Shape;301;p27"/>
          <p:cNvSpPr txBox="1"/>
          <p:nvPr/>
        </p:nvSpPr>
        <p:spPr>
          <a:xfrm>
            <a:off x="17135100" y="917352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D079"/>
        </a:soli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8"/>
          <p:cNvSpPr/>
          <p:nvPr/>
        </p:nvSpPr>
        <p:spPr>
          <a:xfrm>
            <a:off x="10037050" y="6618575"/>
            <a:ext cx="7216800" cy="2605500"/>
          </a:xfrm>
          <a:prstGeom prst="roundRect">
            <a:avLst>
              <a:gd name="adj" fmla="val 3551"/>
            </a:avLst>
          </a:prstGeom>
          <a:solidFill>
            <a:srgbClr val="13122D"/>
          </a:solidFill>
          <a:ln w="9525" cap="flat" cmpd="sng">
            <a:solidFill>
              <a:srgbClr val="13122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8"/>
          <p:cNvSpPr/>
          <p:nvPr/>
        </p:nvSpPr>
        <p:spPr>
          <a:xfrm>
            <a:off x="10037050" y="1029263"/>
            <a:ext cx="7216800" cy="2605500"/>
          </a:xfrm>
          <a:prstGeom prst="roundRect">
            <a:avLst>
              <a:gd name="adj" fmla="val 3551"/>
            </a:avLst>
          </a:prstGeom>
          <a:solidFill>
            <a:srgbClr val="13122D"/>
          </a:solidFill>
          <a:ln w="9525" cap="flat" cmpd="sng">
            <a:solidFill>
              <a:srgbClr val="13122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8" name="Google Shape;308;p28"/>
          <p:cNvGrpSpPr/>
          <p:nvPr/>
        </p:nvGrpSpPr>
        <p:grpSpPr>
          <a:xfrm>
            <a:off x="10031679" y="3802502"/>
            <a:ext cx="7227669" cy="2648361"/>
            <a:chOff x="0" y="-9525"/>
            <a:chExt cx="1903571" cy="697506"/>
          </a:xfrm>
        </p:grpSpPr>
        <p:sp>
          <p:nvSpPr>
            <p:cNvPr id="309" name="Google Shape;309;p28"/>
            <p:cNvSpPr/>
            <p:nvPr/>
          </p:nvSpPr>
          <p:spPr>
            <a:xfrm>
              <a:off x="0" y="0"/>
              <a:ext cx="1903571" cy="687981"/>
            </a:xfrm>
            <a:custGeom>
              <a:avLst/>
              <a:gdLst/>
              <a:ahLst/>
              <a:cxnLst/>
              <a:rect l="l" t="t" r="r" b="b"/>
              <a:pathLst>
                <a:path w="1903571" h="687981" extrusionOk="0">
                  <a:moveTo>
                    <a:pt x="21423" y="0"/>
                  </a:moveTo>
                  <a:lnTo>
                    <a:pt x="1882148" y="0"/>
                  </a:lnTo>
                  <a:cubicBezTo>
                    <a:pt x="1893980" y="0"/>
                    <a:pt x="1903571" y="9591"/>
                    <a:pt x="1903571" y="21423"/>
                  </a:cubicBezTo>
                  <a:lnTo>
                    <a:pt x="1903571" y="666558"/>
                  </a:lnTo>
                  <a:cubicBezTo>
                    <a:pt x="1903571" y="678389"/>
                    <a:pt x="1893980" y="687981"/>
                    <a:pt x="1882148" y="687981"/>
                  </a:cubicBezTo>
                  <a:lnTo>
                    <a:pt x="21423" y="687981"/>
                  </a:lnTo>
                  <a:cubicBezTo>
                    <a:pt x="15741" y="687981"/>
                    <a:pt x="10292" y="685724"/>
                    <a:pt x="6275" y="681706"/>
                  </a:cubicBezTo>
                  <a:cubicBezTo>
                    <a:pt x="2257" y="677689"/>
                    <a:pt x="0" y="672239"/>
                    <a:pt x="0" y="666558"/>
                  </a:cubicBezTo>
                  <a:lnTo>
                    <a:pt x="0" y="21423"/>
                  </a:lnTo>
                  <a:cubicBezTo>
                    <a:pt x="0" y="9591"/>
                    <a:pt x="9591" y="0"/>
                    <a:pt x="21423" y="0"/>
                  </a:cubicBezTo>
                  <a:close/>
                </a:path>
              </a:pathLst>
            </a:custGeom>
            <a:solidFill>
              <a:srgbClr val="F0F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8"/>
            <p:cNvSpPr txBox="1"/>
            <p:nvPr/>
          </p:nvSpPr>
          <p:spPr>
            <a:xfrm>
              <a:off x="0" y="-9525"/>
              <a:ext cx="1903500" cy="69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40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1" name="Google Shape;311;p28"/>
          <p:cNvSpPr txBox="1"/>
          <p:nvPr/>
        </p:nvSpPr>
        <p:spPr>
          <a:xfrm>
            <a:off x="11095714" y="1587060"/>
            <a:ext cx="5099700" cy="344700"/>
          </a:xfrm>
          <a:prstGeom prst="rect">
            <a:avLst/>
          </a:prstGeom>
          <a:solidFill>
            <a:srgbClr val="13122D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1AD079"/>
                </a:solidFill>
                <a:latin typeface="DM Sans"/>
                <a:ea typeface="DM Sans"/>
                <a:cs typeface="DM Sans"/>
                <a:sym typeface="DM Sans"/>
              </a:rPr>
              <a:t>Random Forest</a:t>
            </a:r>
            <a:endParaRPr>
              <a:solidFill>
                <a:srgbClr val="1AD079"/>
              </a:solidFill>
            </a:endParaRPr>
          </a:p>
        </p:txBody>
      </p:sp>
      <p:sp>
        <p:nvSpPr>
          <p:cNvPr id="312" name="Google Shape;312;p28"/>
          <p:cNvSpPr txBox="1"/>
          <p:nvPr/>
        </p:nvSpPr>
        <p:spPr>
          <a:xfrm>
            <a:off x="11095714" y="4186254"/>
            <a:ext cx="50997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Stacking</a:t>
            </a:r>
            <a:endParaRPr/>
          </a:p>
        </p:txBody>
      </p:sp>
      <p:sp>
        <p:nvSpPr>
          <p:cNvPr id="313" name="Google Shape;313;p28"/>
          <p:cNvSpPr txBox="1"/>
          <p:nvPr/>
        </p:nvSpPr>
        <p:spPr>
          <a:xfrm>
            <a:off x="11296158" y="2129918"/>
            <a:ext cx="4698600" cy="969600"/>
          </a:xfrm>
          <a:prstGeom prst="rect">
            <a:avLst/>
          </a:prstGeom>
          <a:solidFill>
            <a:srgbClr val="13122D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A model with multiple decision trees that work together by averaging their outcomes</a:t>
            </a:r>
            <a:endParaRPr sz="21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4" name="Google Shape;314;p28"/>
          <p:cNvSpPr txBox="1"/>
          <p:nvPr/>
        </p:nvSpPr>
        <p:spPr>
          <a:xfrm>
            <a:off x="10752096" y="4834147"/>
            <a:ext cx="57867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A technique that combines multiple different models (base learners) and uses a meta-model to learn from their predictions</a:t>
            </a:r>
            <a:endParaRPr sz="21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5" name="Google Shape;315;p28"/>
          <p:cNvSpPr txBox="1"/>
          <p:nvPr/>
        </p:nvSpPr>
        <p:spPr>
          <a:xfrm>
            <a:off x="11095714" y="7016207"/>
            <a:ext cx="5099700" cy="344700"/>
          </a:xfrm>
          <a:prstGeom prst="rect">
            <a:avLst/>
          </a:prstGeom>
          <a:solidFill>
            <a:srgbClr val="13122D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1AD079"/>
                </a:solidFill>
                <a:latin typeface="DM Sans"/>
                <a:ea typeface="DM Sans"/>
                <a:cs typeface="DM Sans"/>
                <a:sym typeface="DM Sans"/>
              </a:rPr>
              <a:t>Boosting</a:t>
            </a:r>
            <a:endParaRPr>
              <a:solidFill>
                <a:srgbClr val="1AD079"/>
              </a:solidFill>
            </a:endParaRPr>
          </a:p>
        </p:txBody>
      </p:sp>
      <p:sp>
        <p:nvSpPr>
          <p:cNvPr id="316" name="Google Shape;316;p28"/>
          <p:cNvSpPr txBox="1"/>
          <p:nvPr/>
        </p:nvSpPr>
        <p:spPr>
          <a:xfrm>
            <a:off x="10752096" y="7559066"/>
            <a:ext cx="5786700" cy="1616100"/>
          </a:xfrm>
          <a:prstGeom prst="rect">
            <a:avLst/>
          </a:prstGeom>
          <a:solidFill>
            <a:srgbClr val="13122D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A method that trains models sequentially, where each model corrects the errors of the previous one, gradually improving performance</a:t>
            </a:r>
            <a:endParaRPr sz="21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7" name="Google Shape;317;p28"/>
          <p:cNvSpPr/>
          <p:nvPr/>
        </p:nvSpPr>
        <p:spPr>
          <a:xfrm>
            <a:off x="1437475" y="1041725"/>
            <a:ext cx="7227600" cy="8216700"/>
          </a:xfrm>
          <a:prstGeom prst="roundRect">
            <a:avLst>
              <a:gd name="adj" fmla="val 2312"/>
            </a:avLst>
          </a:prstGeom>
          <a:solidFill>
            <a:srgbClr val="13122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28"/>
          <p:cNvSpPr/>
          <p:nvPr/>
        </p:nvSpPr>
        <p:spPr>
          <a:xfrm>
            <a:off x="5977647" y="6379785"/>
            <a:ext cx="2133611" cy="2274199"/>
          </a:xfrm>
          <a:custGeom>
            <a:avLst/>
            <a:gdLst/>
            <a:ahLst/>
            <a:cxnLst/>
            <a:rect l="l" t="t" r="r" b="b"/>
            <a:pathLst>
              <a:path w="662098" h="705725" extrusionOk="0">
                <a:moveTo>
                  <a:pt x="0" y="0"/>
                </a:moveTo>
                <a:lnTo>
                  <a:pt x="662098" y="0"/>
                </a:lnTo>
                <a:lnTo>
                  <a:pt x="662098" y="705725"/>
                </a:lnTo>
                <a:lnTo>
                  <a:pt x="0" y="7057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de-DE"/>
          </a:p>
        </p:txBody>
      </p:sp>
      <p:grpSp>
        <p:nvGrpSpPr>
          <p:cNvPr id="319" name="Google Shape;319;p28"/>
          <p:cNvGrpSpPr/>
          <p:nvPr/>
        </p:nvGrpSpPr>
        <p:grpSpPr>
          <a:xfrm>
            <a:off x="1951788" y="2639100"/>
            <a:ext cx="6198979" cy="2648361"/>
            <a:chOff x="0" y="-9525"/>
            <a:chExt cx="1903571" cy="697506"/>
          </a:xfrm>
        </p:grpSpPr>
        <p:sp>
          <p:nvSpPr>
            <p:cNvPr id="320" name="Google Shape;320;p28"/>
            <p:cNvSpPr/>
            <p:nvPr/>
          </p:nvSpPr>
          <p:spPr>
            <a:xfrm>
              <a:off x="0" y="0"/>
              <a:ext cx="1903571" cy="687981"/>
            </a:xfrm>
            <a:custGeom>
              <a:avLst/>
              <a:gdLst/>
              <a:ahLst/>
              <a:cxnLst/>
              <a:rect l="l" t="t" r="r" b="b"/>
              <a:pathLst>
                <a:path w="1903571" h="687981" extrusionOk="0">
                  <a:moveTo>
                    <a:pt x="21423" y="0"/>
                  </a:moveTo>
                  <a:lnTo>
                    <a:pt x="1882148" y="0"/>
                  </a:lnTo>
                  <a:cubicBezTo>
                    <a:pt x="1893980" y="0"/>
                    <a:pt x="1903571" y="9591"/>
                    <a:pt x="1903571" y="21423"/>
                  </a:cubicBezTo>
                  <a:lnTo>
                    <a:pt x="1903571" y="666558"/>
                  </a:lnTo>
                  <a:cubicBezTo>
                    <a:pt x="1903571" y="678389"/>
                    <a:pt x="1893980" y="687981"/>
                    <a:pt x="1882148" y="687981"/>
                  </a:cubicBezTo>
                  <a:lnTo>
                    <a:pt x="21423" y="687981"/>
                  </a:lnTo>
                  <a:cubicBezTo>
                    <a:pt x="15741" y="687981"/>
                    <a:pt x="10292" y="685724"/>
                    <a:pt x="6275" y="681706"/>
                  </a:cubicBezTo>
                  <a:cubicBezTo>
                    <a:pt x="2257" y="677689"/>
                    <a:pt x="0" y="672239"/>
                    <a:pt x="0" y="666558"/>
                  </a:cubicBezTo>
                  <a:lnTo>
                    <a:pt x="0" y="21423"/>
                  </a:lnTo>
                  <a:cubicBezTo>
                    <a:pt x="0" y="9591"/>
                    <a:pt x="9591" y="0"/>
                    <a:pt x="21423" y="0"/>
                  </a:cubicBezTo>
                  <a:close/>
                </a:path>
              </a:pathLst>
            </a:custGeom>
            <a:solidFill>
              <a:srgbClr val="1AD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8"/>
            <p:cNvSpPr txBox="1"/>
            <p:nvPr/>
          </p:nvSpPr>
          <p:spPr>
            <a:xfrm>
              <a:off x="0" y="-9525"/>
              <a:ext cx="1903500" cy="69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40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2" name="Google Shape;322;p28"/>
          <p:cNvSpPr txBox="1"/>
          <p:nvPr/>
        </p:nvSpPr>
        <p:spPr>
          <a:xfrm>
            <a:off x="2540964" y="3099535"/>
            <a:ext cx="5099700" cy="3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99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Decision Tree</a:t>
            </a:r>
            <a:endParaRPr/>
          </a:p>
        </p:txBody>
      </p:sp>
      <p:sp>
        <p:nvSpPr>
          <p:cNvPr id="323" name="Google Shape;323;p28"/>
          <p:cNvSpPr txBox="1"/>
          <p:nvPr/>
        </p:nvSpPr>
        <p:spPr>
          <a:xfrm>
            <a:off x="2701988" y="3802501"/>
            <a:ext cx="4698600" cy="9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A simple model with a single Decision Tree and a maximum depth of 7, oversampling applied</a:t>
            </a:r>
            <a:endParaRPr sz="21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324" name="Google Shape;324;p28"/>
          <p:cNvCxnSpPr/>
          <p:nvPr/>
        </p:nvCxnSpPr>
        <p:spPr>
          <a:xfrm>
            <a:off x="2672100" y="3530125"/>
            <a:ext cx="4804800" cy="0"/>
          </a:xfrm>
          <a:prstGeom prst="straightConnector1">
            <a:avLst/>
          </a:prstGeom>
          <a:noFill/>
          <a:ln w="76200" cap="flat" cmpd="sng">
            <a:solidFill>
              <a:srgbClr val="13122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p28"/>
          <p:cNvSpPr txBox="1"/>
          <p:nvPr/>
        </p:nvSpPr>
        <p:spPr>
          <a:xfrm>
            <a:off x="1028700" y="917352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3122D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3122D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26" name="Google Shape;326;p28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D079"/>
        </a:solid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9"/>
          <p:cNvSpPr txBox="1"/>
          <p:nvPr/>
        </p:nvSpPr>
        <p:spPr>
          <a:xfrm>
            <a:off x="1028700" y="280425"/>
            <a:ext cx="505500" cy="7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3122D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3122D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332" name="Google Shape;332;p29"/>
          <p:cNvCxnSpPr/>
          <p:nvPr/>
        </p:nvCxnSpPr>
        <p:spPr>
          <a:xfrm>
            <a:off x="1700893" y="678975"/>
            <a:ext cx="15285000" cy="0"/>
          </a:xfrm>
          <a:prstGeom prst="straightConnector1">
            <a:avLst/>
          </a:prstGeom>
          <a:noFill/>
          <a:ln w="28575" cap="flat" cmpd="sng">
            <a:solidFill>
              <a:srgbClr val="13122D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333" name="Google Shape;333;p29"/>
          <p:cNvSpPr txBox="1"/>
          <p:nvPr/>
        </p:nvSpPr>
        <p:spPr>
          <a:xfrm>
            <a:off x="1028700" y="4843025"/>
            <a:ext cx="15549300" cy="3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766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rPr>
              <a:t>Conclusion &amp; Evaluation</a:t>
            </a:r>
            <a:endParaRPr sz="11766">
              <a:solidFill>
                <a:srgbClr val="13122D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334" name="Google Shape;334;p29"/>
          <p:cNvSpPr txBox="1"/>
          <p:nvPr/>
        </p:nvSpPr>
        <p:spPr>
          <a:xfrm>
            <a:off x="1028700" y="4196529"/>
            <a:ext cx="5044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Part 03</a:t>
            </a:r>
            <a:endParaRPr sz="2800" b="1">
              <a:solidFill>
                <a:srgbClr val="13122D"/>
              </a:solidFill>
            </a:endParaRPr>
          </a:p>
        </p:txBody>
      </p:sp>
      <p:sp>
        <p:nvSpPr>
          <p:cNvPr id="335" name="Google Shape;335;p29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336" name="Google Shape;336;p29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D079"/>
        </a:solid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0"/>
          <p:cNvPicPr preferRelativeResize="0"/>
          <p:nvPr/>
        </p:nvPicPr>
        <p:blipFill rotWithShape="1">
          <a:blip r:embed="rId3">
            <a:alphaModFix/>
          </a:blip>
          <a:srcRect t="4439" b="4439"/>
          <a:stretch/>
        </p:blipFill>
        <p:spPr>
          <a:xfrm>
            <a:off x="1028700" y="1028700"/>
            <a:ext cx="6028556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0"/>
          <p:cNvSpPr txBox="1"/>
          <p:nvPr/>
        </p:nvSpPr>
        <p:spPr>
          <a:xfrm>
            <a:off x="9334899" y="1190625"/>
            <a:ext cx="79245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rPr>
              <a:t>CONCLUSION</a:t>
            </a:r>
            <a:endParaRPr/>
          </a:p>
        </p:txBody>
      </p:sp>
      <p:sp>
        <p:nvSpPr>
          <p:cNvPr id="343" name="Google Shape;343;p30"/>
          <p:cNvSpPr txBox="1"/>
          <p:nvPr/>
        </p:nvSpPr>
        <p:spPr>
          <a:xfrm>
            <a:off x="9334899" y="4195378"/>
            <a:ext cx="7924500" cy="30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22D"/>
              </a:buClr>
              <a:buSzPts val="2800"/>
              <a:buFont typeface="DM Sans"/>
              <a:buChar char="●"/>
            </a:pPr>
            <a:r>
              <a:rPr lang="en-US" sz="28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A Simple solution can be the best</a:t>
            </a:r>
            <a:endParaRPr sz="28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22D"/>
              </a:buClr>
              <a:buSzPts val="2800"/>
              <a:buFont typeface="DM Sans"/>
              <a:buChar char="●"/>
            </a:pPr>
            <a:r>
              <a:rPr lang="en-US" sz="28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Still need to check and compare with different models</a:t>
            </a:r>
            <a:endParaRPr sz="28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22D"/>
              </a:buClr>
              <a:buSzPts val="2800"/>
              <a:buFont typeface="DM Sans"/>
              <a:buChar char="●"/>
            </a:pPr>
            <a:r>
              <a:rPr lang="en-US" sz="28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Importance of EDA and Feature Engineering</a:t>
            </a:r>
            <a:endParaRPr sz="28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22D"/>
              </a:buClr>
              <a:buSzPts val="2800"/>
              <a:buFont typeface="DM Sans"/>
              <a:buChar char="●"/>
            </a:pPr>
            <a:r>
              <a:rPr lang="en-US" sz="28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Fraud detection is difficult to detect and compound correlations hard to find</a:t>
            </a:r>
            <a:endParaRPr sz="28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22D"/>
              </a:buClr>
              <a:buSzPts val="2800"/>
              <a:buFont typeface="DM Sans"/>
              <a:buChar char="●"/>
            </a:pPr>
            <a:r>
              <a:rPr lang="en-US" sz="28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Working as a team is essential</a:t>
            </a:r>
            <a:endParaRPr sz="28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344" name="Google Shape;344;p30"/>
          <p:cNvCxnSpPr/>
          <p:nvPr/>
        </p:nvCxnSpPr>
        <p:spPr>
          <a:xfrm>
            <a:off x="9918425" y="9392800"/>
            <a:ext cx="7716000" cy="0"/>
          </a:xfrm>
          <a:prstGeom prst="straightConnector1">
            <a:avLst/>
          </a:prstGeom>
          <a:noFill/>
          <a:ln w="43475" cap="flat" cmpd="sng">
            <a:solidFill>
              <a:srgbClr val="13122D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345" name="Google Shape;345;p30"/>
          <p:cNvSpPr txBox="1"/>
          <p:nvPr/>
        </p:nvSpPr>
        <p:spPr>
          <a:xfrm>
            <a:off x="9306275" y="9025002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3122D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3122D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46" name="Google Shape;346;p30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D079"/>
        </a:solidFill>
        <a:effectLst/>
      </p:bgPr>
    </p:bg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31"/>
          <p:cNvPicPr preferRelativeResize="0"/>
          <p:nvPr/>
        </p:nvPicPr>
        <p:blipFill rotWithShape="1">
          <a:blip r:embed="rId3">
            <a:alphaModFix/>
          </a:blip>
          <a:srcRect l="28227" r="24393"/>
          <a:stretch/>
        </p:blipFill>
        <p:spPr>
          <a:xfrm>
            <a:off x="10972800" y="0"/>
            <a:ext cx="73152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31"/>
          <p:cNvSpPr txBox="1"/>
          <p:nvPr/>
        </p:nvSpPr>
        <p:spPr>
          <a:xfrm>
            <a:off x="1028700" y="1190625"/>
            <a:ext cx="8115300" cy="27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0" i="0" u="none" strike="noStrike" cap="none">
                <a:solidFill>
                  <a:srgbClr val="13122D"/>
                </a:solidFill>
                <a:latin typeface="Tomorrow"/>
                <a:ea typeface="Tomorrow"/>
                <a:cs typeface="Tomorrow"/>
                <a:sym typeface="Tomorrow"/>
              </a:rPr>
              <a:t>LOOK FURTHER</a:t>
            </a:r>
            <a:endParaRPr>
              <a:solidFill>
                <a:srgbClr val="13122D"/>
              </a:solidFill>
            </a:endParaRPr>
          </a:p>
        </p:txBody>
      </p:sp>
      <p:sp>
        <p:nvSpPr>
          <p:cNvPr id="353" name="Google Shape;353;p31"/>
          <p:cNvSpPr txBox="1"/>
          <p:nvPr/>
        </p:nvSpPr>
        <p:spPr>
          <a:xfrm>
            <a:off x="1028700" y="4185853"/>
            <a:ext cx="81153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22D"/>
              </a:buClr>
              <a:buSzPts val="2800"/>
              <a:buFont typeface="DM Sans"/>
              <a:buChar char="●"/>
            </a:pPr>
            <a:r>
              <a:rPr lang="en-US" sz="28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Optimize the base model again</a:t>
            </a:r>
            <a:endParaRPr sz="28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22D"/>
              </a:buClr>
              <a:buSzPts val="2800"/>
              <a:buFont typeface="DM Sans"/>
              <a:buChar char="●"/>
            </a:pPr>
            <a:r>
              <a:rPr lang="en-US" sz="28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More Data Engineering</a:t>
            </a:r>
            <a:endParaRPr sz="28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3122D"/>
              </a:buClr>
              <a:buSzPts val="2800"/>
              <a:buFont typeface="DM Sans"/>
              <a:buChar char="●"/>
            </a:pPr>
            <a:r>
              <a:rPr lang="en-US" sz="2800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Read the decision tree as good as possible</a:t>
            </a:r>
            <a:endParaRPr sz="2800">
              <a:solidFill>
                <a:srgbClr val="13122D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354" name="Google Shape;354;p31"/>
          <p:cNvCxnSpPr/>
          <p:nvPr/>
        </p:nvCxnSpPr>
        <p:spPr>
          <a:xfrm>
            <a:off x="1640850" y="9392800"/>
            <a:ext cx="8670900" cy="0"/>
          </a:xfrm>
          <a:prstGeom prst="straightConnector1">
            <a:avLst/>
          </a:prstGeom>
          <a:noFill/>
          <a:ln w="43475" cap="flat" cmpd="sng">
            <a:solidFill>
              <a:srgbClr val="13122D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355" name="Google Shape;355;p31"/>
          <p:cNvSpPr txBox="1"/>
          <p:nvPr/>
        </p:nvSpPr>
        <p:spPr>
          <a:xfrm>
            <a:off x="1028700" y="9025002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3122D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3122D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56" name="Google Shape;356;p31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22D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/>
          <p:cNvPicPr preferRelativeResize="0"/>
          <p:nvPr/>
        </p:nvPicPr>
        <p:blipFill rotWithShape="1">
          <a:blip r:embed="rId3">
            <a:alphaModFix/>
          </a:blip>
          <a:srcRect l="28164" r="24456"/>
          <a:stretch/>
        </p:blipFill>
        <p:spPr>
          <a:xfrm>
            <a:off x="10972800" y="0"/>
            <a:ext cx="73152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/>
        </p:nvSpPr>
        <p:spPr>
          <a:xfrm>
            <a:off x="1028700" y="1190625"/>
            <a:ext cx="8115300" cy="21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WHY</a:t>
            </a:r>
            <a:r>
              <a:rPr lang="en-US" sz="8799" b="0" i="0" u="none" strike="noStrike" cap="none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 </a:t>
            </a:r>
            <a:r>
              <a:rPr lang="en-US" sz="8799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FRAUD DETECTION</a:t>
            </a:r>
            <a:r>
              <a:rPr lang="en-US" sz="8799" b="0" i="0" u="none" strike="noStrike" cap="none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? </a:t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1028700" y="4145174"/>
            <a:ext cx="8115300" cy="48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With our custom-built fraud detection model, you will:</a:t>
            </a:r>
            <a:endParaRPr sz="28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800"/>
              <a:buFont typeface="DM Sans"/>
              <a:buChar char="●"/>
            </a:pPr>
            <a:r>
              <a:rPr lang="en-US" sz="2800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Prevent revenue loss</a:t>
            </a:r>
            <a:r>
              <a:rPr lang="en-US" sz="28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 by identifying fraudulent consumption early</a:t>
            </a:r>
            <a:endParaRPr sz="28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800"/>
              <a:buFont typeface="DM Sans"/>
              <a:buChar char="●"/>
            </a:pPr>
            <a:r>
              <a:rPr lang="en-US" sz="2800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Increase efficiency</a:t>
            </a:r>
            <a:r>
              <a:rPr lang="en-US" sz="28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 by reducing  time-consuming manual investigations</a:t>
            </a:r>
            <a:endParaRPr sz="28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800"/>
              <a:buFont typeface="DM Sans"/>
              <a:buChar char="●"/>
            </a:pPr>
            <a:r>
              <a:rPr lang="en-US" sz="2800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Ensure fair billing practices</a:t>
            </a:r>
            <a:r>
              <a:rPr lang="en-US" sz="28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 to maintain customer trust and regulatory compliance</a:t>
            </a:r>
            <a:endParaRPr sz="28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00" name="Google Shape;100;p14"/>
          <p:cNvCxnSpPr/>
          <p:nvPr/>
        </p:nvCxnSpPr>
        <p:spPr>
          <a:xfrm>
            <a:off x="1623575" y="9541325"/>
            <a:ext cx="8868900" cy="0"/>
          </a:xfrm>
          <a:prstGeom prst="straightConnector1">
            <a:avLst/>
          </a:prstGeom>
          <a:noFill/>
          <a:ln w="434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101" name="Google Shape;101;p14"/>
          <p:cNvSpPr txBox="1"/>
          <p:nvPr/>
        </p:nvSpPr>
        <p:spPr>
          <a:xfrm>
            <a:off x="1028700" y="917352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rgbClr val="F0F9FF"/>
                </a:solidFill>
              </a:rPr>
              <a:t>2</a:t>
            </a:fld>
            <a:endParaRPr>
              <a:solidFill>
                <a:srgbClr val="F0F9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22D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Google Shape;107;p15"/>
          <p:cNvCxnSpPr/>
          <p:nvPr/>
        </p:nvCxnSpPr>
        <p:spPr>
          <a:xfrm>
            <a:off x="1028700" y="1620871"/>
            <a:ext cx="4198009" cy="0"/>
          </a:xfrm>
          <a:prstGeom prst="straightConnector1">
            <a:avLst/>
          </a:prstGeom>
          <a:noFill/>
          <a:ln w="285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cxnSp>
        <p:nvCxnSpPr>
          <p:cNvPr id="108" name="Google Shape;108;p15"/>
          <p:cNvCxnSpPr/>
          <p:nvPr/>
        </p:nvCxnSpPr>
        <p:spPr>
          <a:xfrm>
            <a:off x="13061291" y="1620871"/>
            <a:ext cx="4198009" cy="0"/>
          </a:xfrm>
          <a:prstGeom prst="straightConnector1">
            <a:avLst/>
          </a:prstGeom>
          <a:noFill/>
          <a:ln w="285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grpSp>
        <p:nvGrpSpPr>
          <p:cNvPr id="109" name="Google Shape;109;p15"/>
          <p:cNvGrpSpPr/>
          <p:nvPr/>
        </p:nvGrpSpPr>
        <p:grpSpPr>
          <a:xfrm>
            <a:off x="869291" y="2856832"/>
            <a:ext cx="4920570" cy="6401472"/>
            <a:chOff x="0" y="-47625"/>
            <a:chExt cx="1295953" cy="1685984"/>
          </a:xfrm>
        </p:grpSpPr>
        <p:sp>
          <p:nvSpPr>
            <p:cNvPr id="110" name="Google Shape;110;p15"/>
            <p:cNvSpPr/>
            <p:nvPr/>
          </p:nvSpPr>
          <p:spPr>
            <a:xfrm>
              <a:off x="0" y="0"/>
              <a:ext cx="1295953" cy="1638359"/>
            </a:xfrm>
            <a:custGeom>
              <a:avLst/>
              <a:gdLst/>
              <a:ahLst/>
              <a:cxnLst/>
              <a:rect l="l" t="t" r="r" b="b"/>
              <a:pathLst>
                <a:path w="1295953" h="1638359" extrusionOk="0">
                  <a:moveTo>
                    <a:pt x="31468" y="0"/>
                  </a:moveTo>
                  <a:lnTo>
                    <a:pt x="1264485" y="0"/>
                  </a:lnTo>
                  <a:cubicBezTo>
                    <a:pt x="1272831" y="0"/>
                    <a:pt x="1280835" y="3315"/>
                    <a:pt x="1286736" y="9217"/>
                  </a:cubicBezTo>
                  <a:cubicBezTo>
                    <a:pt x="1292637" y="15118"/>
                    <a:pt x="1295953" y="23122"/>
                    <a:pt x="1295953" y="31468"/>
                  </a:cubicBezTo>
                  <a:lnTo>
                    <a:pt x="1295953" y="1606891"/>
                  </a:lnTo>
                  <a:cubicBezTo>
                    <a:pt x="1295953" y="1624270"/>
                    <a:pt x="1281864" y="1638359"/>
                    <a:pt x="1264485" y="1638359"/>
                  </a:cubicBezTo>
                  <a:lnTo>
                    <a:pt x="31468" y="1638359"/>
                  </a:lnTo>
                  <a:cubicBezTo>
                    <a:pt x="23122" y="1638359"/>
                    <a:pt x="15118" y="1635043"/>
                    <a:pt x="9217" y="1629142"/>
                  </a:cubicBezTo>
                  <a:cubicBezTo>
                    <a:pt x="3315" y="1623241"/>
                    <a:pt x="0" y="1615237"/>
                    <a:pt x="0" y="1606891"/>
                  </a:cubicBezTo>
                  <a:lnTo>
                    <a:pt x="0" y="31468"/>
                  </a:lnTo>
                  <a:cubicBezTo>
                    <a:pt x="0" y="14089"/>
                    <a:pt x="14089" y="0"/>
                    <a:pt x="31468" y="0"/>
                  </a:cubicBezTo>
                  <a:close/>
                </a:path>
              </a:pathLst>
            </a:custGeom>
            <a:solidFill>
              <a:srgbClr val="1AD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 txBox="1"/>
            <p:nvPr/>
          </p:nvSpPr>
          <p:spPr>
            <a:xfrm>
              <a:off x="0" y="-47625"/>
              <a:ext cx="1295953" cy="16859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" name="Google Shape;112;p15"/>
          <p:cNvGrpSpPr/>
          <p:nvPr/>
        </p:nvGrpSpPr>
        <p:grpSpPr>
          <a:xfrm>
            <a:off x="6683715" y="2856832"/>
            <a:ext cx="4920570" cy="6401472"/>
            <a:chOff x="0" y="-47625"/>
            <a:chExt cx="1295953" cy="1685984"/>
          </a:xfrm>
        </p:grpSpPr>
        <p:sp>
          <p:nvSpPr>
            <p:cNvPr id="113" name="Google Shape;113;p15"/>
            <p:cNvSpPr/>
            <p:nvPr/>
          </p:nvSpPr>
          <p:spPr>
            <a:xfrm>
              <a:off x="0" y="0"/>
              <a:ext cx="1295953" cy="1638359"/>
            </a:xfrm>
            <a:custGeom>
              <a:avLst/>
              <a:gdLst/>
              <a:ahLst/>
              <a:cxnLst/>
              <a:rect l="l" t="t" r="r" b="b"/>
              <a:pathLst>
                <a:path w="1295953" h="1638359" extrusionOk="0">
                  <a:moveTo>
                    <a:pt x="31468" y="0"/>
                  </a:moveTo>
                  <a:lnTo>
                    <a:pt x="1264485" y="0"/>
                  </a:lnTo>
                  <a:cubicBezTo>
                    <a:pt x="1272831" y="0"/>
                    <a:pt x="1280835" y="3315"/>
                    <a:pt x="1286736" y="9217"/>
                  </a:cubicBezTo>
                  <a:cubicBezTo>
                    <a:pt x="1292637" y="15118"/>
                    <a:pt x="1295953" y="23122"/>
                    <a:pt x="1295953" y="31468"/>
                  </a:cubicBezTo>
                  <a:lnTo>
                    <a:pt x="1295953" y="1606891"/>
                  </a:lnTo>
                  <a:cubicBezTo>
                    <a:pt x="1295953" y="1624270"/>
                    <a:pt x="1281864" y="1638359"/>
                    <a:pt x="1264485" y="1638359"/>
                  </a:cubicBezTo>
                  <a:lnTo>
                    <a:pt x="31468" y="1638359"/>
                  </a:lnTo>
                  <a:cubicBezTo>
                    <a:pt x="23122" y="1638359"/>
                    <a:pt x="15118" y="1635043"/>
                    <a:pt x="9217" y="1629142"/>
                  </a:cubicBezTo>
                  <a:cubicBezTo>
                    <a:pt x="3315" y="1623241"/>
                    <a:pt x="0" y="1615237"/>
                    <a:pt x="0" y="1606891"/>
                  </a:cubicBezTo>
                  <a:lnTo>
                    <a:pt x="0" y="31468"/>
                  </a:lnTo>
                  <a:cubicBezTo>
                    <a:pt x="0" y="14089"/>
                    <a:pt x="14089" y="0"/>
                    <a:pt x="31468" y="0"/>
                  </a:cubicBezTo>
                  <a:close/>
                </a:path>
              </a:pathLst>
            </a:custGeom>
            <a:solidFill>
              <a:srgbClr val="F0F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 txBox="1"/>
            <p:nvPr/>
          </p:nvSpPr>
          <p:spPr>
            <a:xfrm>
              <a:off x="0" y="-47625"/>
              <a:ext cx="1295953" cy="16859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" name="Google Shape;115;p15"/>
          <p:cNvGrpSpPr/>
          <p:nvPr/>
        </p:nvGrpSpPr>
        <p:grpSpPr>
          <a:xfrm>
            <a:off x="12338730" y="2856832"/>
            <a:ext cx="4920570" cy="6401472"/>
            <a:chOff x="0" y="-47625"/>
            <a:chExt cx="1295953" cy="1685984"/>
          </a:xfrm>
        </p:grpSpPr>
        <p:sp>
          <p:nvSpPr>
            <p:cNvPr id="116" name="Google Shape;116;p15"/>
            <p:cNvSpPr/>
            <p:nvPr/>
          </p:nvSpPr>
          <p:spPr>
            <a:xfrm>
              <a:off x="0" y="0"/>
              <a:ext cx="1295953" cy="1638359"/>
            </a:xfrm>
            <a:custGeom>
              <a:avLst/>
              <a:gdLst/>
              <a:ahLst/>
              <a:cxnLst/>
              <a:rect l="l" t="t" r="r" b="b"/>
              <a:pathLst>
                <a:path w="1295953" h="1638359" extrusionOk="0">
                  <a:moveTo>
                    <a:pt x="31468" y="0"/>
                  </a:moveTo>
                  <a:lnTo>
                    <a:pt x="1264485" y="0"/>
                  </a:lnTo>
                  <a:cubicBezTo>
                    <a:pt x="1272831" y="0"/>
                    <a:pt x="1280835" y="3315"/>
                    <a:pt x="1286736" y="9217"/>
                  </a:cubicBezTo>
                  <a:cubicBezTo>
                    <a:pt x="1292637" y="15118"/>
                    <a:pt x="1295953" y="23122"/>
                    <a:pt x="1295953" y="31468"/>
                  </a:cubicBezTo>
                  <a:lnTo>
                    <a:pt x="1295953" y="1606891"/>
                  </a:lnTo>
                  <a:cubicBezTo>
                    <a:pt x="1295953" y="1624270"/>
                    <a:pt x="1281864" y="1638359"/>
                    <a:pt x="1264485" y="1638359"/>
                  </a:cubicBezTo>
                  <a:lnTo>
                    <a:pt x="31468" y="1638359"/>
                  </a:lnTo>
                  <a:cubicBezTo>
                    <a:pt x="23122" y="1638359"/>
                    <a:pt x="15118" y="1635043"/>
                    <a:pt x="9217" y="1629142"/>
                  </a:cubicBezTo>
                  <a:cubicBezTo>
                    <a:pt x="3315" y="1623241"/>
                    <a:pt x="0" y="1615237"/>
                    <a:pt x="0" y="1606891"/>
                  </a:cubicBezTo>
                  <a:lnTo>
                    <a:pt x="0" y="31468"/>
                  </a:lnTo>
                  <a:cubicBezTo>
                    <a:pt x="0" y="14089"/>
                    <a:pt x="14089" y="0"/>
                    <a:pt x="31468" y="0"/>
                  </a:cubicBezTo>
                  <a:close/>
                </a:path>
              </a:pathLst>
            </a:custGeom>
            <a:solidFill>
              <a:srgbClr val="1AD0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 txBox="1"/>
            <p:nvPr/>
          </p:nvSpPr>
          <p:spPr>
            <a:xfrm>
              <a:off x="0" y="-47625"/>
              <a:ext cx="1295953" cy="16859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t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8" name="Google Shape;118;p15"/>
          <p:cNvSpPr txBox="1"/>
          <p:nvPr/>
        </p:nvSpPr>
        <p:spPr>
          <a:xfrm>
            <a:off x="5889717" y="1162050"/>
            <a:ext cx="6508565" cy="1079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OVERVIEW</a:t>
            </a:r>
            <a:endParaRPr/>
          </a:p>
        </p:txBody>
      </p:sp>
      <p:sp>
        <p:nvSpPr>
          <p:cNvPr id="119" name="Google Shape;119;p15"/>
          <p:cNvSpPr txBox="1"/>
          <p:nvPr/>
        </p:nvSpPr>
        <p:spPr>
          <a:xfrm>
            <a:off x="1622499" y="4888125"/>
            <a:ext cx="3414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Part 1</a:t>
            </a:r>
            <a:endParaRPr/>
          </a:p>
        </p:txBody>
      </p:sp>
      <p:sp>
        <p:nvSpPr>
          <p:cNvPr id="120" name="Google Shape;120;p15"/>
          <p:cNvSpPr txBox="1"/>
          <p:nvPr/>
        </p:nvSpPr>
        <p:spPr>
          <a:xfrm>
            <a:off x="7175800" y="4888125"/>
            <a:ext cx="39363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Part 2</a:t>
            </a:r>
            <a:endParaRPr/>
          </a:p>
        </p:txBody>
      </p:sp>
      <p:sp>
        <p:nvSpPr>
          <p:cNvPr id="121" name="Google Shape;121;p15"/>
          <p:cNvSpPr txBox="1"/>
          <p:nvPr/>
        </p:nvSpPr>
        <p:spPr>
          <a:xfrm>
            <a:off x="13277258" y="4888125"/>
            <a:ext cx="3043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Part 3</a:t>
            </a:r>
            <a:endParaRPr/>
          </a:p>
        </p:txBody>
      </p:sp>
      <p:sp>
        <p:nvSpPr>
          <p:cNvPr id="122" name="Google Shape;122;p15"/>
          <p:cNvSpPr txBox="1"/>
          <p:nvPr/>
        </p:nvSpPr>
        <p:spPr>
          <a:xfrm>
            <a:off x="1900322" y="5799139"/>
            <a:ext cx="28584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Getting the best out of the data</a:t>
            </a:r>
            <a:endParaRPr/>
          </a:p>
        </p:txBody>
      </p:sp>
      <p:sp>
        <p:nvSpPr>
          <p:cNvPr id="123" name="Google Shape;123;p15"/>
          <p:cNvSpPr txBox="1"/>
          <p:nvPr/>
        </p:nvSpPr>
        <p:spPr>
          <a:xfrm>
            <a:off x="6865246" y="5799139"/>
            <a:ext cx="45576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Finding the best model for prediction</a:t>
            </a:r>
            <a:endParaRPr/>
          </a:p>
        </p:txBody>
      </p:sp>
      <p:sp>
        <p:nvSpPr>
          <p:cNvPr id="124" name="Google Shape;124;p15"/>
          <p:cNvSpPr txBox="1"/>
          <p:nvPr/>
        </p:nvSpPr>
        <p:spPr>
          <a:xfrm>
            <a:off x="13369761" y="5799139"/>
            <a:ext cx="28584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13122D"/>
                </a:solidFill>
                <a:latin typeface="DM Sans"/>
                <a:ea typeface="DM Sans"/>
                <a:cs typeface="DM Sans"/>
                <a:sym typeface="DM Sans"/>
              </a:rPr>
              <a:t>Conclusion &amp; Evaluation</a:t>
            </a:r>
            <a:endParaRPr/>
          </a:p>
        </p:txBody>
      </p:sp>
      <p:sp>
        <p:nvSpPr>
          <p:cNvPr id="125" name="Google Shape;125;p15"/>
          <p:cNvSpPr txBox="1"/>
          <p:nvPr/>
        </p:nvSpPr>
        <p:spPr>
          <a:xfrm>
            <a:off x="869300" y="31117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rgbClr val="F0F9FF"/>
                </a:solidFill>
              </a:rPr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22D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6"/>
          <p:cNvSpPr txBox="1"/>
          <p:nvPr/>
        </p:nvSpPr>
        <p:spPr>
          <a:xfrm>
            <a:off x="1028700" y="280425"/>
            <a:ext cx="505500" cy="7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32" name="Google Shape;132;p16"/>
          <p:cNvSpPr/>
          <p:nvPr/>
        </p:nvSpPr>
        <p:spPr>
          <a:xfrm>
            <a:off x="53126" y="3296850"/>
            <a:ext cx="20514239" cy="10257120"/>
          </a:xfrm>
          <a:custGeom>
            <a:avLst/>
            <a:gdLst/>
            <a:ahLst/>
            <a:cxnLst/>
            <a:rect l="l" t="t" r="r" b="b"/>
            <a:pathLst>
              <a:path w="18234879" h="10257120" extrusionOk="0">
                <a:moveTo>
                  <a:pt x="0" y="0"/>
                </a:moveTo>
                <a:lnTo>
                  <a:pt x="18234879" y="0"/>
                </a:lnTo>
                <a:lnTo>
                  <a:pt x="18234879" y="10257120"/>
                </a:lnTo>
                <a:lnTo>
                  <a:pt x="0" y="102571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0000"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de-DE"/>
          </a:p>
        </p:txBody>
      </p:sp>
      <p:cxnSp>
        <p:nvCxnSpPr>
          <p:cNvPr id="133" name="Google Shape;133;p16"/>
          <p:cNvCxnSpPr/>
          <p:nvPr/>
        </p:nvCxnSpPr>
        <p:spPr>
          <a:xfrm>
            <a:off x="1621275" y="678975"/>
            <a:ext cx="15727500" cy="0"/>
          </a:xfrm>
          <a:prstGeom prst="straightConnector1">
            <a:avLst/>
          </a:prstGeom>
          <a:noFill/>
          <a:ln w="285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134" name="Google Shape;134;p16"/>
          <p:cNvSpPr txBox="1"/>
          <p:nvPr/>
        </p:nvSpPr>
        <p:spPr>
          <a:xfrm>
            <a:off x="1028700" y="4843025"/>
            <a:ext cx="13603200" cy="3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766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Getting the best out of the data</a:t>
            </a:r>
            <a:endParaRPr sz="11766">
              <a:solidFill>
                <a:srgbClr val="F0F9FF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35" name="Google Shape;135;p16"/>
          <p:cNvSpPr txBox="1"/>
          <p:nvPr/>
        </p:nvSpPr>
        <p:spPr>
          <a:xfrm>
            <a:off x="1028700" y="4196529"/>
            <a:ext cx="5044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Part 01</a:t>
            </a:r>
            <a:endParaRPr sz="2800" b="1"/>
          </a:p>
        </p:txBody>
      </p:sp>
      <p:sp>
        <p:nvSpPr>
          <p:cNvPr id="136" name="Google Shape;136;p16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F0F9FF"/>
                </a:solidFill>
              </a:rPr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22D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/>
          <p:nvPr/>
        </p:nvSpPr>
        <p:spPr>
          <a:xfrm>
            <a:off x="4091436" y="7684945"/>
            <a:ext cx="5866500" cy="1539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>
                <a:solidFill>
                  <a:srgbClr val="302F48"/>
                </a:solidFill>
                <a:latin typeface="Tomorrow"/>
                <a:ea typeface="Tomorrow"/>
                <a:cs typeface="Tomorrow"/>
                <a:sym typeface="Tomorrow"/>
              </a:rPr>
              <a:t>135,493 </a:t>
            </a:r>
            <a:endParaRPr sz="8799">
              <a:solidFill>
                <a:srgbClr val="302F48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11924486" y="7684945"/>
            <a:ext cx="5866500" cy="1539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>
                <a:solidFill>
                  <a:srgbClr val="302F48"/>
                </a:solidFill>
                <a:latin typeface="Tomorrow"/>
                <a:ea typeface="Tomorrow"/>
                <a:cs typeface="Tomorrow"/>
                <a:sym typeface="Tomorrow"/>
              </a:rPr>
              <a:t>4,476,749</a:t>
            </a:r>
            <a:endParaRPr sz="8799">
              <a:solidFill>
                <a:srgbClr val="302F48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44" name="Google Shape;144;p17"/>
          <p:cNvSpPr/>
          <p:nvPr/>
        </p:nvSpPr>
        <p:spPr>
          <a:xfrm>
            <a:off x="9650200" y="2898025"/>
            <a:ext cx="7608900" cy="5946900"/>
          </a:xfrm>
          <a:prstGeom prst="roundRect">
            <a:avLst>
              <a:gd name="adj" fmla="val 4308"/>
            </a:avLst>
          </a:prstGeom>
          <a:noFill/>
          <a:ln w="9525" cap="flat" cmpd="sng">
            <a:solidFill>
              <a:srgbClr val="F0F9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0F9FF"/>
              </a:solidFill>
              <a:highlight>
                <a:srgbClr val="F0F9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1028700" y="1190625"/>
            <a:ext cx="127959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Merging Data</a:t>
            </a:r>
            <a:endParaRPr/>
          </a:p>
        </p:txBody>
      </p:sp>
      <p:sp>
        <p:nvSpPr>
          <p:cNvPr id="146" name="Google Shape;146;p17"/>
          <p:cNvSpPr txBox="1"/>
          <p:nvPr/>
        </p:nvSpPr>
        <p:spPr>
          <a:xfrm>
            <a:off x="1028700" y="917352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147" name="Google Shape;147;p17"/>
          <p:cNvCxnSpPr/>
          <p:nvPr/>
        </p:nvCxnSpPr>
        <p:spPr>
          <a:xfrm>
            <a:off x="8531975" y="1733150"/>
            <a:ext cx="8727000" cy="0"/>
          </a:xfrm>
          <a:prstGeom prst="straightConnector1">
            <a:avLst/>
          </a:prstGeom>
          <a:noFill/>
          <a:ln w="285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148" name="Google Shape;148;p17"/>
          <p:cNvSpPr/>
          <p:nvPr/>
        </p:nvSpPr>
        <p:spPr>
          <a:xfrm>
            <a:off x="1028700" y="2898025"/>
            <a:ext cx="7608900" cy="5946900"/>
          </a:xfrm>
          <a:prstGeom prst="roundRect">
            <a:avLst>
              <a:gd name="adj" fmla="val 4308"/>
            </a:avLst>
          </a:prstGeom>
          <a:noFill/>
          <a:ln w="9525" cap="flat" cmpd="sng">
            <a:solidFill>
              <a:srgbClr val="F0F9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0F9FF"/>
              </a:solidFill>
              <a:highlight>
                <a:srgbClr val="F0F9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>
            <a:off x="1483050" y="3597225"/>
            <a:ext cx="6177900" cy="30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Client data</a:t>
            </a:r>
            <a:endParaRPr sz="3300" b="1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 b="1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Client ID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Client Category – Classification of the customer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Region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Target (Fraud/Non-Fraud)</a:t>
            </a:r>
            <a:endParaRPr sz="2100"/>
          </a:p>
        </p:txBody>
      </p:sp>
      <p:sp>
        <p:nvSpPr>
          <p:cNvPr id="150" name="Google Shape;150;p17"/>
          <p:cNvSpPr txBox="1"/>
          <p:nvPr/>
        </p:nvSpPr>
        <p:spPr>
          <a:xfrm>
            <a:off x="10144500" y="3597225"/>
            <a:ext cx="71145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Invoice data</a:t>
            </a:r>
            <a:endParaRPr sz="3300" b="1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00" b="1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Tarif Type – pricing category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Consumption – in kWh (elec.) or m³ (gaz)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Months - timespan of the invoice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Reading Remark – annotations for counter readings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Counter Type – gaz or electricity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1" name="Google Shape;151;p17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rgbClr val="F0F9FF"/>
                </a:solidFill>
              </a:rPr>
              <a:t>5</a:t>
            </a:fld>
            <a:endParaRPr>
              <a:solidFill>
                <a:srgbClr val="F0F9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22D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/>
          <p:nvPr/>
        </p:nvSpPr>
        <p:spPr>
          <a:xfrm>
            <a:off x="12812027" y="7684950"/>
            <a:ext cx="4830900" cy="1539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>
                <a:solidFill>
                  <a:srgbClr val="302F48"/>
                </a:solidFill>
                <a:latin typeface="Tomorrow"/>
                <a:ea typeface="Tomorrow"/>
                <a:cs typeface="Tomorrow"/>
                <a:sym typeface="Tomorrow"/>
              </a:rPr>
              <a:t>135,433</a:t>
            </a:r>
            <a:endParaRPr sz="8799">
              <a:solidFill>
                <a:srgbClr val="302F48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57" name="Google Shape;157;p18"/>
          <p:cNvSpPr txBox="1"/>
          <p:nvPr/>
        </p:nvSpPr>
        <p:spPr>
          <a:xfrm>
            <a:off x="1483050" y="7684950"/>
            <a:ext cx="7482900" cy="1539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>
                <a:solidFill>
                  <a:srgbClr val="302F48"/>
                </a:solidFill>
                <a:latin typeface="Tomorrow"/>
                <a:ea typeface="Tomorrow"/>
                <a:cs typeface="Tomorrow"/>
                <a:sym typeface="Tomorrow"/>
              </a:rPr>
              <a:t>53 Features</a:t>
            </a:r>
            <a:endParaRPr sz="8799">
              <a:solidFill>
                <a:srgbClr val="302F48"/>
              </a:solidFill>
              <a:latin typeface="Tomorrow"/>
              <a:ea typeface="Tomorrow"/>
              <a:cs typeface="Tomorrow"/>
              <a:sym typeface="Tomorrow"/>
            </a:endParaRPr>
          </a:p>
        </p:txBody>
      </p:sp>
      <p:sp>
        <p:nvSpPr>
          <p:cNvPr id="158" name="Google Shape;158;p18"/>
          <p:cNvSpPr/>
          <p:nvPr/>
        </p:nvSpPr>
        <p:spPr>
          <a:xfrm>
            <a:off x="1028700" y="2898025"/>
            <a:ext cx="16230300" cy="5946900"/>
          </a:xfrm>
          <a:prstGeom prst="roundRect">
            <a:avLst>
              <a:gd name="adj" fmla="val 4308"/>
            </a:avLst>
          </a:prstGeom>
          <a:noFill/>
          <a:ln w="9525" cap="flat" cmpd="sng">
            <a:solidFill>
              <a:srgbClr val="F0F9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0F9FF"/>
              </a:solidFill>
              <a:highlight>
                <a:srgbClr val="F0F9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8"/>
          <p:cNvSpPr txBox="1"/>
          <p:nvPr/>
        </p:nvSpPr>
        <p:spPr>
          <a:xfrm>
            <a:off x="1483050" y="3597225"/>
            <a:ext cx="6177900" cy="30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Data</a:t>
            </a:r>
            <a:endParaRPr sz="3300" b="1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 b="1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Client ID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Client Category – Classification of the customer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Region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Target (Fraud/Non-Fraud)</a:t>
            </a:r>
            <a:endParaRPr sz="2100"/>
          </a:p>
        </p:txBody>
      </p:sp>
      <p:sp>
        <p:nvSpPr>
          <p:cNvPr id="160" name="Google Shape;160;p18"/>
          <p:cNvSpPr txBox="1"/>
          <p:nvPr/>
        </p:nvSpPr>
        <p:spPr>
          <a:xfrm>
            <a:off x="10144500" y="3597225"/>
            <a:ext cx="7114500" cy="34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00" b="1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00" b="1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Tarif Type – pricing category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Consumption – in kWh (elec.) or m³ (gaz)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Months - timespan of the invoice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Reading Remark – annotations for counter readings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9FF"/>
              </a:buClr>
              <a:buSzPts val="2400"/>
              <a:buFont typeface="DM Sans"/>
              <a:buChar char="•"/>
            </a:pPr>
            <a:r>
              <a:rPr lang="en-US" sz="24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Counter Type – gaz or electricity</a:t>
            </a:r>
            <a:endParaRPr sz="24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61" name="Google Shape;161;p18"/>
          <p:cNvSpPr txBox="1"/>
          <p:nvPr/>
        </p:nvSpPr>
        <p:spPr>
          <a:xfrm>
            <a:off x="1028700" y="917352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162" name="Google Shape;162;p18"/>
          <p:cNvCxnSpPr/>
          <p:nvPr/>
        </p:nvCxnSpPr>
        <p:spPr>
          <a:xfrm>
            <a:off x="2229725" y="4881125"/>
            <a:ext cx="1731900" cy="0"/>
          </a:xfrm>
          <a:prstGeom prst="straightConnector1">
            <a:avLst/>
          </a:prstGeom>
          <a:noFill/>
          <a:ln w="38100" cap="flat" cmpd="sng">
            <a:solidFill>
              <a:srgbClr val="1AD07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" name="Google Shape;163;p18"/>
          <p:cNvSpPr/>
          <p:nvPr/>
        </p:nvSpPr>
        <p:spPr>
          <a:xfrm>
            <a:off x="2088575" y="5186625"/>
            <a:ext cx="238200" cy="238200"/>
          </a:xfrm>
          <a:prstGeom prst="ellipse">
            <a:avLst/>
          </a:prstGeom>
          <a:solidFill>
            <a:srgbClr val="1AD079"/>
          </a:solidFill>
          <a:ln w="9525" cap="flat" cmpd="sng">
            <a:solidFill>
              <a:srgbClr val="1AD0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8"/>
          <p:cNvSpPr/>
          <p:nvPr/>
        </p:nvSpPr>
        <p:spPr>
          <a:xfrm>
            <a:off x="2088575" y="5837300"/>
            <a:ext cx="238200" cy="238200"/>
          </a:xfrm>
          <a:prstGeom prst="ellipse">
            <a:avLst/>
          </a:prstGeom>
          <a:solidFill>
            <a:srgbClr val="1AD079"/>
          </a:solidFill>
          <a:ln w="9525" cap="flat" cmpd="sng">
            <a:solidFill>
              <a:srgbClr val="1AD0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>
            <a:off x="10739375" y="4762025"/>
            <a:ext cx="238200" cy="238200"/>
          </a:xfrm>
          <a:prstGeom prst="ellipse">
            <a:avLst/>
          </a:prstGeom>
          <a:solidFill>
            <a:srgbClr val="1AD079"/>
          </a:solidFill>
          <a:ln w="9525" cap="flat" cmpd="sng">
            <a:solidFill>
              <a:srgbClr val="1AD0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10739375" y="5837300"/>
            <a:ext cx="238200" cy="238200"/>
          </a:xfrm>
          <a:prstGeom prst="ellipse">
            <a:avLst/>
          </a:prstGeom>
          <a:solidFill>
            <a:srgbClr val="1AD079"/>
          </a:solidFill>
          <a:ln w="9525" cap="flat" cmpd="sng">
            <a:solidFill>
              <a:srgbClr val="1AD0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/>
          <p:nvPr/>
        </p:nvSpPr>
        <p:spPr>
          <a:xfrm>
            <a:off x="10739375" y="6570075"/>
            <a:ext cx="238200" cy="238200"/>
          </a:xfrm>
          <a:prstGeom prst="ellipse">
            <a:avLst/>
          </a:prstGeom>
          <a:solidFill>
            <a:srgbClr val="1AD079"/>
          </a:solidFill>
          <a:ln w="9525" cap="flat" cmpd="sng">
            <a:solidFill>
              <a:srgbClr val="1AD0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rgbClr val="F0F9FF"/>
                </a:solidFill>
              </a:rPr>
              <a:t>6</a:t>
            </a:fld>
            <a:endParaRPr>
              <a:solidFill>
                <a:srgbClr val="F0F9FF"/>
              </a:solidFill>
            </a:endParaRPr>
          </a:p>
        </p:txBody>
      </p:sp>
      <p:sp>
        <p:nvSpPr>
          <p:cNvPr id="169" name="Google Shape;169;p18"/>
          <p:cNvSpPr txBox="1"/>
          <p:nvPr/>
        </p:nvSpPr>
        <p:spPr>
          <a:xfrm>
            <a:off x="1028700" y="1190625"/>
            <a:ext cx="127959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Merging Data</a:t>
            </a:r>
            <a:endParaRPr/>
          </a:p>
        </p:txBody>
      </p:sp>
      <p:cxnSp>
        <p:nvCxnSpPr>
          <p:cNvPr id="170" name="Google Shape;170;p18"/>
          <p:cNvCxnSpPr/>
          <p:nvPr/>
        </p:nvCxnSpPr>
        <p:spPr>
          <a:xfrm>
            <a:off x="8531975" y="1733150"/>
            <a:ext cx="8727000" cy="0"/>
          </a:xfrm>
          <a:prstGeom prst="straightConnector1">
            <a:avLst/>
          </a:prstGeom>
          <a:noFill/>
          <a:ln w="285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22D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/>
          <p:nvPr/>
        </p:nvSpPr>
        <p:spPr>
          <a:xfrm>
            <a:off x="3462500" y="2842800"/>
            <a:ext cx="11176800" cy="6724200"/>
          </a:xfrm>
          <a:prstGeom prst="roundRect">
            <a:avLst>
              <a:gd name="adj" fmla="val 4308"/>
            </a:avLst>
          </a:prstGeom>
          <a:solidFill>
            <a:srgbClr val="F0F9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0F9FF"/>
              </a:solidFill>
              <a:highlight>
                <a:srgbClr val="F0F9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9"/>
          <p:cNvSpPr txBox="1"/>
          <p:nvPr/>
        </p:nvSpPr>
        <p:spPr>
          <a:xfrm>
            <a:off x="1028700" y="1190625"/>
            <a:ext cx="144453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3175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8799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Imbalanced Data</a:t>
            </a:r>
            <a:endParaRPr/>
          </a:p>
        </p:txBody>
      </p:sp>
      <p:cxnSp>
        <p:nvCxnSpPr>
          <p:cNvPr id="177" name="Google Shape;177;p19"/>
          <p:cNvCxnSpPr/>
          <p:nvPr/>
        </p:nvCxnSpPr>
        <p:spPr>
          <a:xfrm>
            <a:off x="11222925" y="1817800"/>
            <a:ext cx="6160800" cy="0"/>
          </a:xfrm>
          <a:prstGeom prst="straightConnector1">
            <a:avLst/>
          </a:prstGeom>
          <a:noFill/>
          <a:ln w="434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178" name="Google Shape;178;p19"/>
          <p:cNvSpPr txBox="1"/>
          <p:nvPr/>
        </p:nvSpPr>
        <p:spPr>
          <a:xfrm>
            <a:off x="1028700" y="917352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79" name="Google Shape;17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4708" y="3015799"/>
            <a:ext cx="10594826" cy="64008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9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rgbClr val="F0F9FF"/>
                </a:solidFill>
              </a:rPr>
              <a:t>7</a:t>
            </a:fld>
            <a:endParaRPr>
              <a:solidFill>
                <a:srgbClr val="F0F9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22D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/>
          <p:nvPr/>
        </p:nvSpPr>
        <p:spPr>
          <a:xfrm>
            <a:off x="3462500" y="2842800"/>
            <a:ext cx="11176800" cy="6724200"/>
          </a:xfrm>
          <a:prstGeom prst="roundRect">
            <a:avLst>
              <a:gd name="adj" fmla="val 4308"/>
            </a:avLst>
          </a:prstGeom>
          <a:solidFill>
            <a:srgbClr val="F0F9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0F9FF"/>
              </a:solidFill>
              <a:highlight>
                <a:srgbClr val="F0F9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0"/>
          <p:cNvSpPr txBox="1"/>
          <p:nvPr/>
        </p:nvSpPr>
        <p:spPr>
          <a:xfrm>
            <a:off x="1028700" y="1190625"/>
            <a:ext cx="144453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3175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8799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Oversampling</a:t>
            </a:r>
            <a:endParaRPr/>
          </a:p>
        </p:txBody>
      </p:sp>
      <p:cxnSp>
        <p:nvCxnSpPr>
          <p:cNvPr id="187" name="Google Shape;187;p20"/>
          <p:cNvCxnSpPr/>
          <p:nvPr/>
        </p:nvCxnSpPr>
        <p:spPr>
          <a:xfrm>
            <a:off x="10187600" y="1817800"/>
            <a:ext cx="7196100" cy="0"/>
          </a:xfrm>
          <a:prstGeom prst="straightConnector1">
            <a:avLst/>
          </a:prstGeom>
          <a:noFill/>
          <a:ln w="434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188" name="Google Shape;188;p20"/>
          <p:cNvSpPr txBox="1"/>
          <p:nvPr/>
        </p:nvSpPr>
        <p:spPr>
          <a:xfrm>
            <a:off x="1028700" y="917352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89" name="Google Shape;1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0463" y="3015025"/>
            <a:ext cx="10589071" cy="640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0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rgbClr val="F0F9FF"/>
                </a:solidFill>
              </a:rPr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22D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/>
          <p:nvPr/>
        </p:nvSpPr>
        <p:spPr>
          <a:xfrm>
            <a:off x="3462500" y="2842800"/>
            <a:ext cx="11176800" cy="6724200"/>
          </a:xfrm>
          <a:prstGeom prst="roundRect">
            <a:avLst>
              <a:gd name="adj" fmla="val 4308"/>
            </a:avLst>
          </a:prstGeom>
          <a:solidFill>
            <a:srgbClr val="F0F9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0F9FF"/>
              </a:solidFill>
              <a:highlight>
                <a:srgbClr val="F0F9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6" name="Google Shape;196;p21"/>
          <p:cNvCxnSpPr/>
          <p:nvPr/>
        </p:nvCxnSpPr>
        <p:spPr>
          <a:xfrm>
            <a:off x="6055175" y="1817800"/>
            <a:ext cx="11328600" cy="0"/>
          </a:xfrm>
          <a:prstGeom prst="straightConnector1">
            <a:avLst/>
          </a:prstGeom>
          <a:noFill/>
          <a:ln w="43475" cap="flat" cmpd="sng">
            <a:solidFill>
              <a:srgbClr val="1AD079"/>
            </a:solidFill>
            <a:prstDash val="solid"/>
            <a:round/>
            <a:headEnd type="diamond" w="lg" len="lg"/>
            <a:tailEnd type="diamond" w="lg" len="lg"/>
          </a:ln>
        </p:spPr>
      </p:cxnSp>
      <p:sp>
        <p:nvSpPr>
          <p:cNvPr id="197" name="Google Shape;197;p21"/>
          <p:cNvSpPr txBox="1"/>
          <p:nvPr/>
        </p:nvSpPr>
        <p:spPr>
          <a:xfrm>
            <a:off x="1028700" y="9173527"/>
            <a:ext cx="177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1AD079"/>
                </a:solidFill>
                <a:latin typeface="Anton"/>
                <a:ea typeface="Anton"/>
                <a:cs typeface="Anton"/>
                <a:sym typeface="Anton"/>
              </a:rPr>
              <a:t>X</a:t>
            </a:r>
            <a:endParaRPr sz="4200">
              <a:solidFill>
                <a:srgbClr val="1AD079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98" name="Google Shape;19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0463" y="3015799"/>
            <a:ext cx="10588752" cy="640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1"/>
          <p:cNvSpPr txBox="1">
            <a:spLocks noGrp="1"/>
          </p:cNvSpPr>
          <p:nvPr>
            <p:ph type="sldNum" idx="12"/>
          </p:nvPr>
        </p:nvSpPr>
        <p:spPr>
          <a:xfrm>
            <a:off x="15684775" y="496425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>
                <a:solidFill>
                  <a:srgbClr val="F0F9FF"/>
                </a:solidFill>
              </a:rPr>
              <a:t>9</a:t>
            </a:fld>
            <a:endParaRPr>
              <a:solidFill>
                <a:srgbClr val="F0F9FF"/>
              </a:solidFill>
            </a:endParaRPr>
          </a:p>
        </p:txBody>
      </p:sp>
      <p:sp>
        <p:nvSpPr>
          <p:cNvPr id="200" name="Google Shape;200;p21"/>
          <p:cNvSpPr txBox="1"/>
          <p:nvPr/>
        </p:nvSpPr>
        <p:spPr>
          <a:xfrm>
            <a:off x="1028700" y="1190625"/>
            <a:ext cx="144453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marR="0" lvl="0" indent="-3175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8799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SMOTE*</a:t>
            </a:r>
            <a:endParaRPr/>
          </a:p>
        </p:txBody>
      </p:sp>
      <p:sp>
        <p:nvSpPr>
          <p:cNvPr id="201" name="Google Shape;201;p21"/>
          <p:cNvSpPr txBox="1"/>
          <p:nvPr/>
        </p:nvSpPr>
        <p:spPr>
          <a:xfrm>
            <a:off x="14734675" y="7784700"/>
            <a:ext cx="27822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0F9FF"/>
                </a:solidFill>
                <a:latin typeface="Tomorrow"/>
                <a:ea typeface="Tomorrow"/>
                <a:cs typeface="Tomorrow"/>
                <a:sym typeface="Tomorrow"/>
              </a:rPr>
              <a:t>*</a:t>
            </a:r>
            <a:endParaRPr sz="60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2" name="Google Shape;202;p21"/>
          <p:cNvSpPr txBox="1"/>
          <p:nvPr/>
        </p:nvSpPr>
        <p:spPr>
          <a:xfrm>
            <a:off x="14994550" y="8089500"/>
            <a:ext cx="33891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S</a:t>
            </a:r>
            <a:r>
              <a:rPr lang="en-US" sz="28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ynthetic </a:t>
            </a:r>
            <a:r>
              <a:rPr lang="en-US" sz="2800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M</a:t>
            </a:r>
            <a:r>
              <a:rPr lang="en-US" sz="28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inority </a:t>
            </a:r>
            <a:r>
              <a:rPr lang="en-US" sz="2800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lang="en-US" sz="28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versampling </a:t>
            </a:r>
            <a:r>
              <a:rPr lang="en-US" sz="2800" b="1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Te</a:t>
            </a:r>
            <a:r>
              <a:rPr lang="en-US" sz="2800">
                <a:solidFill>
                  <a:srgbClr val="F0F9FF"/>
                </a:solidFill>
                <a:latin typeface="DM Sans"/>
                <a:ea typeface="DM Sans"/>
                <a:cs typeface="DM Sans"/>
                <a:sym typeface="DM Sans"/>
              </a:rPr>
              <a:t>chnique </a:t>
            </a:r>
            <a:endParaRPr sz="2800">
              <a:solidFill>
                <a:srgbClr val="F0F9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630</Words>
  <Application>Microsoft Office PowerPoint</Application>
  <PresentationFormat>Benutzerdefiniert</PresentationFormat>
  <Paragraphs>148</Paragraphs>
  <Slides>19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DM Sans</vt:lpstr>
      <vt:lpstr>Anton</vt:lpstr>
      <vt:lpstr>Tomorrow</vt:lpstr>
      <vt:lpstr>Calibri</vt:lpstr>
      <vt:lpstr>Arial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Maria</dc:creator>
  <cp:lastModifiedBy>Maria Berger</cp:lastModifiedBy>
  <cp:revision>3</cp:revision>
  <dcterms:modified xsi:type="dcterms:W3CDTF">2025-06-04T13:38:06Z</dcterms:modified>
</cp:coreProperties>
</file>